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5980" r:id="rId2"/>
    <p:sldMasterId id="2147485992" r:id="rId3"/>
    <p:sldMasterId id="2147486005" r:id="rId4"/>
    <p:sldMasterId id="2147486017" r:id="rId5"/>
    <p:sldMasterId id="2147486029" r:id="rId6"/>
  </p:sldMasterIdLst>
  <p:notesMasterIdLst>
    <p:notesMasterId r:id="rId41"/>
  </p:notesMasterIdLst>
  <p:sldIdLst>
    <p:sldId id="654" r:id="rId7"/>
    <p:sldId id="1038" r:id="rId8"/>
    <p:sldId id="1053" r:id="rId9"/>
    <p:sldId id="1098" r:id="rId10"/>
    <p:sldId id="1087" r:id="rId11"/>
    <p:sldId id="1083" r:id="rId12"/>
    <p:sldId id="1088" r:id="rId13"/>
    <p:sldId id="1080" r:id="rId14"/>
    <p:sldId id="1090" r:id="rId15"/>
    <p:sldId id="925" r:id="rId16"/>
    <p:sldId id="1108" r:id="rId17"/>
    <p:sldId id="1107" r:id="rId18"/>
    <p:sldId id="1125" r:id="rId19"/>
    <p:sldId id="1127" r:id="rId20"/>
    <p:sldId id="1128" r:id="rId21"/>
    <p:sldId id="1129" r:id="rId22"/>
    <p:sldId id="1122" r:id="rId23"/>
    <p:sldId id="962" r:id="rId24"/>
    <p:sldId id="1109" r:id="rId25"/>
    <p:sldId id="1123" r:id="rId26"/>
    <p:sldId id="1124" r:id="rId27"/>
    <p:sldId id="1138" r:id="rId28"/>
    <p:sldId id="1139" r:id="rId29"/>
    <p:sldId id="1115" r:id="rId30"/>
    <p:sldId id="1116" r:id="rId31"/>
    <p:sldId id="1072" r:id="rId32"/>
    <p:sldId id="1130" r:id="rId33"/>
    <p:sldId id="1137" r:id="rId34"/>
    <p:sldId id="1131" r:id="rId35"/>
    <p:sldId id="1132" r:id="rId36"/>
    <p:sldId id="1133" r:id="rId37"/>
    <p:sldId id="1134" r:id="rId38"/>
    <p:sldId id="1135" r:id="rId39"/>
    <p:sldId id="1136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F56"/>
    <a:srgbClr val="AAE98F"/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-2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56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0BAE4-D55D-AE4B-901B-F195DB4CAA01}" type="datetime1">
              <a:rPr lang="en-US"/>
              <a:pPr>
                <a:defRPr/>
              </a:pPr>
              <a:t>12/20/13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F1595DD-DCD9-9F47-B980-68463C6A9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960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2075CE-FC49-2C4C-8EFC-D227C8A73170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D44861-A650-B44B-A57F-879263794669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156654-371B-6848-AEE3-03FD29FDED99}" type="slidenum">
              <a:rPr lang="en-US" sz="1200"/>
              <a:pPr eaLnBrk="1" hangingPunct="1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3741F7-A48C-A840-8F14-247B20167DF2}" type="slidenum">
              <a:rPr lang="en-GB">
                <a:solidFill>
                  <a:prstClr val="white"/>
                </a:solidFill>
              </a:rPr>
              <a:pPr/>
              <a:t>27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11865CA9-576E-DD4D-A802-455306721C50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27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5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9889" y="702062"/>
            <a:ext cx="4577196" cy="344307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473612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23360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373107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22855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80245A07-D6B0-F549-A84E-BD66F4DE2D8C}" type="slidenum">
              <a:rPr lang="en-GB" sz="1200">
                <a:solidFill>
                  <a:srgbClr val="000000"/>
                </a:solidFill>
                <a:latin typeface="Arial" charset="0"/>
              </a:rPr>
              <a:pPr/>
              <a:t>28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1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1E0179FD-823B-BD43-8768-0DD27E383E08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28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701675"/>
            <a:ext cx="4589462" cy="3443288"/>
          </a:xfrm>
          <a:solidFill>
            <a:srgbClr val="FFFFFF"/>
          </a:solidFill>
          <a:ln/>
        </p:spPr>
      </p:sp>
      <p:sp>
        <p:nvSpPr>
          <p:cNvPr id="717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930718" y="4357786"/>
            <a:ext cx="5032422" cy="407320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lv-LV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0E4429-F734-8647-8D7C-6EB435168EBB}" type="slidenum">
              <a:rPr lang="en-GB">
                <a:solidFill>
                  <a:prstClr val="white"/>
                </a:solidFill>
              </a:rPr>
              <a:pPr/>
              <a:t>29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81E9844E-1B14-E94F-8408-59E3ADBFB36C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29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53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3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8C54BE-EBEF-1846-A202-03C892DBBBB5}" type="slidenum">
              <a:rPr lang="en-GB">
                <a:solidFill>
                  <a:prstClr val="white"/>
                </a:solidFill>
              </a:rPr>
              <a:pPr/>
              <a:t>30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B5BB5A25-2549-AA48-B509-118183477659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30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4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5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A07371-DCAF-B840-8AE2-0894A1B0E989}" type="slidenum">
              <a:rPr lang="en-GB">
                <a:solidFill>
                  <a:prstClr val="white"/>
                </a:solidFill>
              </a:rPr>
              <a:pPr/>
              <a:t>31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4B896E02-882F-7C4D-822D-36B05D827773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31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B99085-CA21-CE4A-8A0A-225B73AB614F}" type="slidenum">
              <a:rPr lang="en-GB">
                <a:solidFill>
                  <a:prstClr val="white"/>
                </a:solidFill>
              </a:rPr>
              <a:pPr/>
              <a:t>32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E81DF641-96B0-AD41-8697-8096ED41BCE4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32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004FF2-1900-F148-8762-DFDEDAA7EF35}" type="slidenum">
              <a:rPr lang="en-GB"/>
              <a:pPr/>
              <a:t>33</a:t>
            </a:fld>
            <a:endParaRPr lang="en-GB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eaLnBrk="1">
              <a:buClrTx/>
              <a:buFontTx/>
              <a:buNone/>
            </a:pPr>
            <a:fld id="{AFEA9C74-EFBA-C542-9E7D-8CD4FF5F2152}" type="slidenum">
              <a:rPr lang="en-GB" sz="1200">
                <a:solidFill>
                  <a:srgbClr val="000000"/>
                </a:solidFill>
                <a:latin typeface="Arial" charset="0"/>
              </a:rPr>
              <a:pPr algn="r" eaLnBrk="1">
                <a:buClrTx/>
                <a:buFontTx/>
                <a:buNone/>
              </a:pPr>
              <a:t>33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26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662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7E5473-8108-F24A-BC35-5DC3BF7384BC}" type="slidenum">
              <a:rPr lang="en-GB"/>
              <a:pPr/>
              <a:t>34</a:t>
            </a:fld>
            <a:endParaRPr lang="en-GB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eaLnBrk="1">
              <a:buClrTx/>
              <a:buFontTx/>
              <a:buNone/>
            </a:pPr>
            <a:fld id="{94C47F30-289F-4344-9856-D3351ED6EF75}" type="slidenum">
              <a:rPr lang="en-GB" sz="1200">
                <a:solidFill>
                  <a:srgbClr val="000000"/>
                </a:solidFill>
                <a:latin typeface="Arial" charset="0"/>
              </a:rPr>
              <a:pPr algn="r" eaLnBrk="1">
                <a:buClrTx/>
                <a:buFontTx/>
                <a:buNone/>
              </a:pPr>
              <a:t>34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Set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up the problem of synchronizing many tasks! Get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histogram</a:t>
            </a:r>
          </a:p>
          <a:p>
            <a:pPr>
              <a:buFont typeface="Arial"/>
              <a:buNone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Font typeface="Arial"/>
              <a:buNone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Many simulation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simulation is a single MPI job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They are all MPI – 128 – 512 cores for each simulation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1: determine the binding and position of the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mononucleosome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–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Enemble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210 combinations, 20 nanoseconds, repeats 10 times to get 20 nanoseconds, 2100 simulations for 1 particular study (candidate). The problem is not reducible and hits the limits of computational availability (e.g. cluster available with queues of 24h) 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240 cores/hour, 3.5GB output per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1ns simulation. 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Group of tasks have temporal dependencies but the tasks themselves are independent (bag of tasks)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2: Molecular simulation – Replica exchange: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Running multiple replicas at the same time (anything from few to hundreds of thousands, the more the merrier because better approximation to the problem)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Tasks needs to synchronize by means of communication. Different algorithms to do that, pairing pre-defined =&gt; regular replica exchange. Replicas are exchanging anyway. Pairing and time of exchange can be fixed (regular) or dynamic (irregular).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For both cases: the more the better for the science.</a:t>
            </a: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 class of scientific problems that is amenable to ‘Many Simulations’ approach is called: free energy.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80B74EB-D5D1-854D-AA90-942238B3677F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THAN HPC/HTC</a:t>
            </a:r>
          </a:p>
          <a:p>
            <a:r>
              <a:rPr lang="en-US" dirty="0" smtClean="0"/>
              <a:t>Nuanced view of Resources and application types!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6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We are not speaking about a trivial problem! Formulating a problem in terms of many-simulations (partially) failed already at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petascale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lot of the time has been spent in formulating the problem in terms of many simulations.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Marshaling/managing/efficient mapping happened at order 10, barely made order 100, broke down at order 1000 (of large simulations)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problem highlights some of the challenges in running many simulations on many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supercomputers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Things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are not working. I contend that if we took a more systems approach to building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our infrastructure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-- viewed as a whole, expose/provide the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right abstractions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then it is possible.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3B9D97-A6F5-A542-89C2-D4A4829E683E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C05FD7-8855-964A-8FA8-B4A94FD0EB69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BAD7EF-C69F-E34D-B72D-0F8CF7FB803D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utgers_op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92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77023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7074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03213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703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15184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3589327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12332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7895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437680"/>
            <a:ext cx="2160984" cy="31789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437680"/>
            <a:ext cx="6375797" cy="31789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458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6229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29" y="186232"/>
            <a:ext cx="8694574" cy="808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187796"/>
            <a:ext cx="8694574" cy="4876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65900" y="6332538"/>
            <a:ext cx="2336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2CE73-5F73-BE41-B1E2-9E44A46488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50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8161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756054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2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13386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164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4765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458977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564629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4066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32730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2070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5729" y="186232"/>
            <a:ext cx="8694574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A80F3-A1BC-BC41-A1D7-7ADFCFE83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689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34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9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5554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35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73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800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195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29504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331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4ADDE-2608-274A-A09C-02BA59EC30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936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804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7AA5E5A-2DFD-F74A-83FC-AE8F7B51855E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6685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14868D6-A18E-664E-B182-77F97941CB12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3372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93D9A2D-1B2F-6349-8CCB-8307F9DAA38D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28801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17440F4-D889-EF44-9546-5EE7F3196362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53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3CCE97-A059-3A45-8E05-283B62AE1158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3607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6F7EBDC-D97D-8147-9C7B-DD7A0CE9F434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0700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AC51F28-0329-F041-AC64-DD04E255927D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59436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1CB44DF-3D7F-E949-872D-F44985D2F53B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105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E81C604-8424-A743-8656-EA9EB053CA30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75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0250B-8558-124D-8131-4516287ED5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262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A75BA0-F4F5-C54C-A7C7-DC414E2A5484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4904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BB7051-A056-F146-82E7-74BB61FEBBE9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074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9730-7548-6D4F-812D-DE14ED98C6B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0247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76F5E8-AAAA-5C41-A639-280DEEF759B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3649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48B701-1B24-AE4B-89B2-07D6E7951E4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682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EA7D87-E053-0D45-A481-17BE7ACA952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4683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BA74E-CB99-0B41-B3C3-FECE30F72E3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7958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0AFE83-A923-BD44-B074-76ED2D833B3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8795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E86DB2-9551-9C4D-8DAD-865966C26B5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906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0BC9FB-188A-D84C-9825-EA15C2A6D8B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63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9773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lv-LV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D7A86-D85C-0A4F-A42B-3D911EA1280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8735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A9A321-A216-764E-BD7E-218FAD1591F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3117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4DDBB-D4F0-3C4D-BFAD-22B3E69D8B0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3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1FA68-8128-3749-A886-9302D3154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451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4189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5" Type="http://schemas.openxmlformats.org/officeDocument/2006/relationships/image" Target="../media/image5.jpe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0663" y="185738"/>
            <a:ext cx="869473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27" name="Picture 5" descr="rutgers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6264275"/>
            <a:ext cx="91900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187450"/>
            <a:ext cx="86947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78600" y="6332538"/>
            <a:ext cx="233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E8A6F64-B401-7A42-8428-69CA0ACA8E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1" r:id="rId1"/>
    <p:sldLayoutId id="2147485972" r:id="rId2"/>
    <p:sldLayoutId id="2147485973" r:id="rId3"/>
    <p:sldLayoutId id="2147485969" r:id="rId4"/>
    <p:sldLayoutId id="2147485970" r:id="rId5"/>
    <p:sldLayoutId id="2147485978" r:id="rId6"/>
    <p:sldLayoutId id="2147486004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5F5F5F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5F5F5F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5F5F5F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0031" y="1437680"/>
            <a:ext cx="8643938" cy="227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Ultra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3705820"/>
            <a:ext cx="8643938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54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Helvetica Neue Ultra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456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3" r:id="rId1"/>
    <p:sldLayoutId id="2147485994" r:id="rId2"/>
    <p:sldLayoutId id="2147485995" r:id="rId3"/>
    <p:sldLayoutId id="2147485996" r:id="rId4"/>
    <p:sldLayoutId id="2147485997" r:id="rId5"/>
    <p:sldLayoutId id="2147485998" r:id="rId6"/>
    <p:sldLayoutId id="2147485999" r:id="rId7"/>
    <p:sldLayoutId id="2147486000" r:id="rId8"/>
    <p:sldLayoutId id="2147486001" r:id="rId9"/>
    <p:sldLayoutId id="2147486002" r:id="rId10"/>
    <p:sldLayoutId id="214748600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440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88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2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76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29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marL="446446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marL="71431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marL="98218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marL="125004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157148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1892929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221437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253581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52" r="1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1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3" name="Line 5"/>
          <p:cNvSpPr>
            <a:spLocks noChangeShapeType="1"/>
          </p:cNvSpPr>
          <p:nvPr/>
        </p:nvSpPr>
        <p:spPr bwMode="auto">
          <a:xfrm flipH="1">
            <a:off x="4568825" y="5588000"/>
            <a:ext cx="4364038" cy="1588"/>
          </a:xfrm>
          <a:prstGeom prst="line">
            <a:avLst/>
          </a:prstGeom>
          <a:noFill/>
          <a:ln w="9360">
            <a:solidFill>
              <a:srgbClr val="CD120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451350" y="5967413"/>
            <a:ext cx="45418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lnSpc>
                <a:spcPct val="110000"/>
              </a:lnSpc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Antons Treikalis</a:t>
            </a:r>
          </a:p>
          <a:p>
            <a:pPr algn="r" defTabSz="449263" eaLnBrk="0" hangingPunct="0">
              <a:lnSpc>
                <a:spcPct val="110000"/>
              </a:lnSpc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s1026257@sms.ed.ac.uk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41715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06" r:id="rId1"/>
    <p:sldLayoutId id="2147486007" r:id="rId2"/>
    <p:sldLayoutId id="2147486008" r:id="rId3"/>
    <p:sldLayoutId id="2147486009" r:id="rId4"/>
    <p:sldLayoutId id="2147486010" r:id="rId5"/>
    <p:sldLayoutId id="2147486011" r:id="rId6"/>
    <p:sldLayoutId id="2147486012" r:id="rId7"/>
    <p:sldLayoutId id="2147486013" r:id="rId8"/>
    <p:sldLayoutId id="2147486014" r:id="rId9"/>
    <p:sldLayoutId id="2147486015" r:id="rId10"/>
    <p:sldLayoutId id="2147486016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52" r="1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60338" y="6591300"/>
            <a:ext cx="1897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162800" y="6591300"/>
            <a:ext cx="18827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FontTx/>
              <a:buNone/>
              <a:tabLst>
                <a:tab pos="723900" algn="l"/>
                <a:tab pos="14478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pPr defTabSz="449263" hangingPunct="0">
              <a:buSzPct val="100000"/>
            </a:pPr>
            <a:fld id="{297F0356-E1A8-A148-9B7F-0775F0B796B8}" type="slidenum">
              <a:rPr lang="en-GB" smtClean="0">
                <a:latin typeface="Arial"/>
              </a:rPr>
              <a:pPr defTabSz="449263" hangingPunct="0">
                <a:buSzPct val="100000"/>
              </a:pPr>
              <a:t>‹#›</a:t>
            </a:fld>
            <a:endParaRPr lang="en-GB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32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18" r:id="rId1"/>
    <p:sldLayoutId id="2147486019" r:id="rId2"/>
    <p:sldLayoutId id="2147486020" r:id="rId3"/>
    <p:sldLayoutId id="2147486021" r:id="rId4"/>
    <p:sldLayoutId id="2147486022" r:id="rId5"/>
    <p:sldLayoutId id="2147486023" r:id="rId6"/>
    <p:sldLayoutId id="2147486024" r:id="rId7"/>
    <p:sldLayoutId id="2147486025" r:id="rId8"/>
    <p:sldLayoutId id="2147486026" r:id="rId9"/>
    <p:sldLayoutId id="2147486027" r:id="rId10"/>
    <p:sldLayoutId id="2147486028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60338" y="6591300"/>
            <a:ext cx="1897062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162800" y="6591300"/>
            <a:ext cx="188277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FontTx/>
              <a:buNone/>
              <a:defRPr sz="1400">
                <a:solidFill>
                  <a:srgbClr val="FFFFFF"/>
                </a:solidFill>
                <a:latin typeface="Arial" charset="0"/>
              </a:defRPr>
            </a:lvl1pPr>
          </a:lstStyle>
          <a:p>
            <a:pPr defTabSz="449263" hangingPunct="0">
              <a:buSzPct val="100000"/>
            </a:pPr>
            <a:fld id="{32BCD1D4-3302-0148-8AEB-5AA254C0DF30}" type="slidenum">
              <a:rPr lang="en-GB" smtClean="0">
                <a:cs typeface="MS PGothic" charset="0"/>
              </a:rPr>
              <a:pPr defTabSz="449263" hangingPunct="0">
                <a:buSzPct val="100000"/>
              </a:pPr>
              <a:t>‹#›</a:t>
            </a:fld>
            <a:endParaRPr lang="en-GB" smtClean="0"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96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0" r:id="rId1"/>
    <p:sldLayoutId id="2147486031" r:id="rId2"/>
    <p:sldLayoutId id="2147486032" r:id="rId3"/>
    <p:sldLayoutId id="2147486033" r:id="rId4"/>
    <p:sldLayoutId id="2147486034" r:id="rId5"/>
    <p:sldLayoutId id="2147486035" r:id="rId6"/>
    <p:sldLayoutId id="2147486036" r:id="rId7"/>
    <p:sldLayoutId id="2147486037" r:id="rId8"/>
    <p:sldLayoutId id="2147486038" r:id="rId9"/>
    <p:sldLayoutId id="2147486039" r:id="rId10"/>
    <p:sldLayoutId id="2147486040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ＭＳ Ｐゴシック" charset="0"/>
          <a:cs typeface="MS PGothic" charset="0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ＭＳ Ｐゴシック" charset="0"/>
          <a:cs typeface="MS PGothic" charset="0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9pPr>
    </p:bodyStyle>
    <p:otherStyle>
      <a:defPPr>
        <a:defRPr lang="lv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ga-project.or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9400" y="2518771"/>
            <a:ext cx="8864600" cy="1218670"/>
          </a:xfrm>
        </p:spPr>
        <p:txBody>
          <a:bodyPr/>
          <a:lstStyle/>
          <a:p>
            <a:pPr eaLnBrk="1" hangingPunct="1"/>
            <a:r>
              <a:rPr lang="en-GB" sz="3200" dirty="0">
                <a:solidFill>
                  <a:srgbClr val="00114D"/>
                </a:solidFill>
                <a:latin typeface="Arial" charset="0"/>
              </a:rPr>
              <a:t>Bigger, Better </a:t>
            </a:r>
            <a:r>
              <a:rPr lang="en-GB" sz="3200" dirty="0" smtClean="0">
                <a:solidFill>
                  <a:srgbClr val="00114D"/>
                </a:solidFill>
                <a:latin typeface="Arial" charset="0"/>
              </a:rPr>
              <a:t>Big Jobs: Towards Standards-based Pilot-Job </a:t>
            </a:r>
            <a:r>
              <a:rPr lang="en-GB" sz="3200" dirty="0">
                <a:solidFill>
                  <a:srgbClr val="00114D"/>
                </a:solidFill>
                <a:latin typeface="Arial" charset="0"/>
              </a:rPr>
              <a:t>frameworks for </a:t>
            </a:r>
            <a:r>
              <a:rPr lang="en-GB" sz="3200" dirty="0" smtClean="0">
                <a:solidFill>
                  <a:srgbClr val="00114D"/>
                </a:solidFill>
                <a:latin typeface="Arial" charset="0"/>
              </a:rPr>
              <a:t>large-scale Simulations</a:t>
            </a:r>
            <a:r>
              <a:rPr lang="lv-LV" sz="1600" dirty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1600" dirty="0">
                <a:solidFill>
                  <a:srgbClr val="00114D"/>
                </a:solidFill>
                <a:latin typeface="Arial" charset="0"/>
              </a:rPr>
            </a:br>
            <a:r>
              <a:rPr lang="lv-LV" sz="1600" dirty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1600" dirty="0">
                <a:solidFill>
                  <a:srgbClr val="00114D"/>
                </a:solidFill>
                <a:latin typeface="Arial" charset="0"/>
              </a:rPr>
            </a:b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30867" y="3969808"/>
            <a:ext cx="6400800" cy="1068388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Antons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Treikalis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, Ole  Weidner, SJ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radical.rutgers.edu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195" name="Picture 3" descr="jctc_cov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0"/>
            <a:ext cx="1260475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Picture 2"/>
          <p:cNvSpPr>
            <a:spLocks noChangeAspect="1" noChangeArrowheads="1"/>
          </p:cNvSpPr>
          <p:nvPr/>
        </p:nvSpPr>
        <p:spPr bwMode="auto">
          <a:xfrm>
            <a:off x="6951663" y="5118100"/>
            <a:ext cx="2192337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197" name="Picture 31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0"/>
            <a:ext cx="1911350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5" cstate="print">
            <a:extLst/>
          </a:blip>
          <a:srcRect t="6612" r="77171" b="8570"/>
          <a:stretch/>
        </p:blipFill>
        <p:spPr bwMode="auto">
          <a:xfrm>
            <a:off x="0" y="49657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8199" name="Picture 4"/>
          <p:cNvSpPr>
            <a:spLocks noChangeAspect="1" noChangeArrowheads="1"/>
          </p:cNvSpPr>
          <p:nvPr/>
        </p:nvSpPr>
        <p:spPr bwMode="auto">
          <a:xfrm>
            <a:off x="4275138" y="5786438"/>
            <a:ext cx="17192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0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5600700"/>
            <a:ext cx="168116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211138" y="136525"/>
            <a:ext cx="8691562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Pilot Abstractions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3675" y="1085850"/>
            <a:ext cx="8778875" cy="11287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 system that generalizes a placeholder job to provide multi-level scheduling to allow application-level control over the system scheduler via a scheduling overlay.</a:t>
            </a:r>
            <a:endParaRPr lang="en-GB" sz="2000" dirty="0">
              <a:solidFill>
                <a:schemeClr val="bg2">
                  <a:lumMod val="75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AutoShape 2"/>
          <p:cNvSpPr>
            <a:spLocks/>
          </p:cNvSpPr>
          <p:nvPr/>
        </p:nvSpPr>
        <p:spPr bwMode="auto">
          <a:xfrm>
            <a:off x="909638" y="4695825"/>
            <a:ext cx="7512050" cy="1331913"/>
          </a:xfrm>
          <a:prstGeom prst="roundRect">
            <a:avLst>
              <a:gd name="adj" fmla="val 7690"/>
            </a:avLst>
          </a:prstGeom>
          <a:noFill/>
          <a:ln w="31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08" name="Rectangle 3"/>
          <p:cNvSpPr>
            <a:spLocks/>
          </p:cNvSpPr>
          <p:nvPr/>
        </p:nvSpPr>
        <p:spPr bwMode="auto">
          <a:xfrm>
            <a:off x="10112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A</a:t>
            </a:r>
          </a:p>
        </p:txBody>
      </p:sp>
      <p:sp>
        <p:nvSpPr>
          <p:cNvPr id="21509" name="Rectangle 4"/>
          <p:cNvSpPr>
            <a:spLocks/>
          </p:cNvSpPr>
          <p:nvPr/>
        </p:nvSpPr>
        <p:spPr bwMode="auto">
          <a:xfrm>
            <a:off x="28336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B</a:t>
            </a:r>
          </a:p>
        </p:txBody>
      </p:sp>
      <p:sp>
        <p:nvSpPr>
          <p:cNvPr id="21510" name="Rectangle 5"/>
          <p:cNvSpPr>
            <a:spLocks/>
          </p:cNvSpPr>
          <p:nvPr/>
        </p:nvSpPr>
        <p:spPr bwMode="auto">
          <a:xfrm>
            <a:off x="46561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C</a:t>
            </a:r>
          </a:p>
        </p:txBody>
      </p:sp>
      <p:sp>
        <p:nvSpPr>
          <p:cNvPr id="21511" name="Rectangle 6"/>
          <p:cNvSpPr>
            <a:spLocks/>
          </p:cNvSpPr>
          <p:nvPr/>
        </p:nvSpPr>
        <p:spPr bwMode="auto">
          <a:xfrm>
            <a:off x="64785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D</a:t>
            </a:r>
          </a:p>
        </p:txBody>
      </p:sp>
      <p:sp>
        <p:nvSpPr>
          <p:cNvPr id="21512" name="AutoShape 7"/>
          <p:cNvSpPr>
            <a:spLocks/>
          </p:cNvSpPr>
          <p:nvPr/>
        </p:nvSpPr>
        <p:spPr bwMode="auto">
          <a:xfrm>
            <a:off x="198438" y="3603625"/>
            <a:ext cx="8364537" cy="2571750"/>
          </a:xfrm>
          <a:prstGeom prst="roundRect">
            <a:avLst>
              <a:gd name="adj" fmla="val 4167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3" name="Rectangle 8"/>
          <p:cNvSpPr>
            <a:spLocks/>
          </p:cNvSpPr>
          <p:nvPr/>
        </p:nvSpPr>
        <p:spPr bwMode="auto">
          <a:xfrm>
            <a:off x="957263" y="2462213"/>
            <a:ext cx="3262312" cy="781050"/>
          </a:xfrm>
          <a:prstGeom prst="rect">
            <a:avLst/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Application</a:t>
            </a:r>
          </a:p>
        </p:txBody>
      </p:sp>
      <p:sp>
        <p:nvSpPr>
          <p:cNvPr id="21514" name="Oval 9"/>
          <p:cNvSpPr>
            <a:spLocks/>
          </p:cNvSpPr>
          <p:nvPr/>
        </p:nvSpPr>
        <p:spPr bwMode="auto">
          <a:xfrm>
            <a:off x="103822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5" name="Oval 10"/>
          <p:cNvSpPr>
            <a:spLocks/>
          </p:cNvSpPr>
          <p:nvPr/>
        </p:nvSpPr>
        <p:spPr bwMode="auto">
          <a:xfrm>
            <a:off x="1441450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6" name="Oval 11"/>
          <p:cNvSpPr>
            <a:spLocks/>
          </p:cNvSpPr>
          <p:nvPr/>
        </p:nvSpPr>
        <p:spPr bwMode="auto">
          <a:xfrm>
            <a:off x="184467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7" name="Rectangle 12"/>
          <p:cNvSpPr>
            <a:spLocks/>
          </p:cNvSpPr>
          <p:nvPr/>
        </p:nvSpPr>
        <p:spPr bwMode="auto">
          <a:xfrm rot="-5400000">
            <a:off x="-117475" y="4506913"/>
            <a:ext cx="12779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System Space</a:t>
            </a:r>
          </a:p>
        </p:txBody>
      </p:sp>
      <p:sp>
        <p:nvSpPr>
          <p:cNvPr id="21518" name="AutoShape 13"/>
          <p:cNvSpPr>
            <a:spLocks/>
          </p:cNvSpPr>
          <p:nvPr/>
        </p:nvSpPr>
        <p:spPr bwMode="auto">
          <a:xfrm>
            <a:off x="198438" y="2309813"/>
            <a:ext cx="8364537" cy="1079500"/>
          </a:xfrm>
          <a:prstGeom prst="roundRect">
            <a:avLst>
              <a:gd name="adj" fmla="val 8819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9" name="Rectangle 14"/>
          <p:cNvSpPr>
            <a:spLocks/>
          </p:cNvSpPr>
          <p:nvPr/>
        </p:nvSpPr>
        <p:spPr bwMode="auto">
          <a:xfrm rot="-5400000">
            <a:off x="-6350" y="2533650"/>
            <a:ext cx="10556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Space</a:t>
            </a:r>
          </a:p>
        </p:txBody>
      </p:sp>
      <p:sp>
        <p:nvSpPr>
          <p:cNvPr id="18" name="Oval 15"/>
          <p:cNvSpPr>
            <a:spLocks/>
          </p:cNvSpPr>
          <p:nvPr/>
        </p:nvSpPr>
        <p:spPr bwMode="auto">
          <a:xfrm>
            <a:off x="210661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Oval 16"/>
          <p:cNvSpPr>
            <a:spLocks/>
          </p:cNvSpPr>
          <p:nvPr/>
        </p:nvSpPr>
        <p:spPr bwMode="auto">
          <a:xfrm>
            <a:off x="5754688" y="5154613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Oval 17"/>
          <p:cNvSpPr>
            <a:spLocks/>
          </p:cNvSpPr>
          <p:nvPr/>
        </p:nvSpPr>
        <p:spPr bwMode="auto">
          <a:xfrm>
            <a:off x="1749425" y="5138738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Oval 18"/>
          <p:cNvSpPr>
            <a:spLocks/>
          </p:cNvSpPr>
          <p:nvPr/>
        </p:nvSpPr>
        <p:spPr bwMode="auto">
          <a:xfrm>
            <a:off x="140176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Oval 19"/>
          <p:cNvSpPr>
            <a:spLocks/>
          </p:cNvSpPr>
          <p:nvPr/>
        </p:nvSpPr>
        <p:spPr bwMode="auto">
          <a:xfrm>
            <a:off x="5391150" y="5154613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3392488" y="3800475"/>
            <a:ext cx="2074862" cy="779463"/>
          </a:xfrm>
          <a:prstGeom prst="rect">
            <a:avLst/>
          </a:prstGeom>
          <a:noFill/>
          <a:ln w="12700">
            <a:solidFill>
              <a:schemeClr val="accent5">
                <a:alpha val="8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Manager</a:t>
            </a:r>
          </a:p>
        </p:txBody>
      </p:sp>
      <p:sp>
        <p:nvSpPr>
          <p:cNvPr id="24" name="Oval 21"/>
          <p:cNvSpPr>
            <a:spLocks/>
          </p:cNvSpPr>
          <p:nvPr/>
        </p:nvSpPr>
        <p:spPr bwMode="auto">
          <a:xfrm>
            <a:off x="3608388" y="4137025"/>
            <a:ext cx="357187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Oval 22"/>
          <p:cNvSpPr>
            <a:spLocks/>
          </p:cNvSpPr>
          <p:nvPr/>
        </p:nvSpPr>
        <p:spPr bwMode="auto">
          <a:xfrm>
            <a:off x="4010025" y="4137025"/>
            <a:ext cx="355600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28" name="Rectangle 24"/>
          <p:cNvSpPr>
            <a:spLocks/>
          </p:cNvSpPr>
          <p:nvPr/>
        </p:nvSpPr>
        <p:spPr bwMode="auto">
          <a:xfrm>
            <a:off x="4694238" y="2462213"/>
            <a:ext cx="2352675" cy="781050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 System</a:t>
            </a:r>
          </a:p>
        </p:txBody>
      </p:sp>
      <p:sp>
        <p:nvSpPr>
          <p:cNvPr id="21529" name="AutoShape 25"/>
          <p:cNvSpPr>
            <a:spLocks/>
          </p:cNvSpPr>
          <p:nvPr/>
        </p:nvSpPr>
        <p:spPr bwMode="auto">
          <a:xfrm>
            <a:off x="4230688" y="2714625"/>
            <a:ext cx="425450" cy="263525"/>
          </a:xfrm>
          <a:prstGeom prst="leftRightArrow">
            <a:avLst>
              <a:gd name="adj1" fmla="val 25537"/>
              <a:gd name="adj2" fmla="val 51139"/>
            </a:avLst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0" name="AutoShape 26"/>
          <p:cNvSpPr>
            <a:spLocks/>
          </p:cNvSpPr>
          <p:nvPr/>
        </p:nvSpPr>
        <p:spPr bwMode="auto">
          <a:xfrm>
            <a:off x="7478713" y="2462213"/>
            <a:ext cx="855662" cy="781050"/>
          </a:xfrm>
          <a:custGeom>
            <a:avLst/>
            <a:gdLst>
              <a:gd name="T0" fmla="*/ 0 w 14541"/>
              <a:gd name="T1" fmla="*/ 0 h 21600"/>
              <a:gd name="T2" fmla="*/ 14541 w 14541"/>
              <a:gd name="T3" fmla="*/ 21600 h 21600"/>
            </a:gdLst>
            <a:ahLst/>
            <a:cxnLst/>
            <a:rect l="T0" t="T1" r="T2" b="T3"/>
            <a:pathLst>
              <a:path w="14541" h="21600">
                <a:moveTo>
                  <a:pt x="2823" y="0"/>
                </a:moveTo>
                <a:cubicBezTo>
                  <a:pt x="1264" y="0"/>
                  <a:pt x="0" y="1934"/>
                  <a:pt x="0" y="4320"/>
                </a:cubicBezTo>
                <a:lnTo>
                  <a:pt x="0" y="8640"/>
                </a:lnTo>
                <a:lnTo>
                  <a:pt x="-7059" y="10800"/>
                </a:lnTo>
                <a:lnTo>
                  <a:pt x="0" y="12960"/>
                </a:lnTo>
                <a:lnTo>
                  <a:pt x="0" y="17280"/>
                </a:lnTo>
                <a:cubicBezTo>
                  <a:pt x="0" y="19666"/>
                  <a:pt x="1264" y="21600"/>
                  <a:pt x="2823" y="21600"/>
                </a:cubicBezTo>
                <a:lnTo>
                  <a:pt x="11717" y="21600"/>
                </a:lnTo>
                <a:cubicBezTo>
                  <a:pt x="13277" y="21600"/>
                  <a:pt x="14541" y="19666"/>
                  <a:pt x="14541" y="17280"/>
                </a:cubicBezTo>
                <a:lnTo>
                  <a:pt x="14541" y="4320"/>
                </a:lnTo>
                <a:cubicBezTo>
                  <a:pt x="14541" y="1934"/>
                  <a:pt x="13277" y="0"/>
                  <a:pt x="11717" y="0"/>
                </a:cubicBezTo>
                <a:lnTo>
                  <a:pt x="2823" y="0"/>
                </a:lnTo>
                <a:close/>
                <a:moveTo>
                  <a:pt x="2823" y="0"/>
                </a:moveTo>
              </a:path>
            </a:pathLst>
          </a:cu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Policies</a:t>
            </a:r>
          </a:p>
        </p:txBody>
      </p:sp>
      <p:sp>
        <p:nvSpPr>
          <p:cNvPr id="29" name="Oval 27"/>
          <p:cNvSpPr>
            <a:spLocks/>
          </p:cNvSpPr>
          <p:nvPr/>
        </p:nvSpPr>
        <p:spPr bwMode="auto">
          <a:xfrm>
            <a:off x="4889500" y="2811463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0" name="Oval 28"/>
          <p:cNvSpPr>
            <a:spLocks/>
          </p:cNvSpPr>
          <p:nvPr/>
        </p:nvSpPr>
        <p:spPr bwMode="auto">
          <a:xfrm>
            <a:off x="5983288" y="2813050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4964113" y="3149600"/>
            <a:ext cx="1201737" cy="106362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4" name="Oval 30"/>
          <p:cNvSpPr>
            <a:spLocks/>
          </p:cNvSpPr>
          <p:nvPr/>
        </p:nvSpPr>
        <p:spPr bwMode="auto">
          <a:xfrm>
            <a:off x="2246313" y="2820988"/>
            <a:ext cx="357187" cy="334962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5" name="Oval 31"/>
          <p:cNvSpPr>
            <a:spLocks/>
          </p:cNvSpPr>
          <p:nvPr/>
        </p:nvSpPr>
        <p:spPr bwMode="auto">
          <a:xfrm>
            <a:off x="264953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Oval 32"/>
          <p:cNvSpPr>
            <a:spLocks/>
          </p:cNvSpPr>
          <p:nvPr/>
        </p:nvSpPr>
        <p:spPr bwMode="auto">
          <a:xfrm>
            <a:off x="3052763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Oval 33"/>
          <p:cNvSpPr>
            <a:spLocks/>
          </p:cNvSpPr>
          <p:nvPr/>
        </p:nvSpPr>
        <p:spPr bwMode="auto">
          <a:xfrm>
            <a:off x="345598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H="1">
            <a:off x="4605338" y="3149600"/>
            <a:ext cx="493712" cy="110807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410075" y="4137025"/>
            <a:ext cx="357188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Oval 21"/>
          <p:cNvSpPr>
            <a:spLocks/>
          </p:cNvSpPr>
          <p:nvPr/>
        </p:nvSpPr>
        <p:spPr bwMode="auto">
          <a:xfrm>
            <a:off x="4811713" y="4137025"/>
            <a:ext cx="357187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H="1">
            <a:off x="3563938" y="4368800"/>
            <a:ext cx="1016000" cy="896938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Line 29"/>
          <p:cNvSpPr>
            <a:spLocks noChangeShapeType="1"/>
          </p:cNvSpPr>
          <p:nvPr/>
        </p:nvSpPr>
        <p:spPr bwMode="auto">
          <a:xfrm>
            <a:off x="4867275" y="4351338"/>
            <a:ext cx="1971675" cy="811212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val 27"/>
          <p:cNvSpPr>
            <a:spLocks/>
          </p:cNvSpPr>
          <p:nvPr/>
        </p:nvSpPr>
        <p:spPr bwMode="auto">
          <a:xfrm>
            <a:off x="2905125" y="5040313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27"/>
          <p:cNvSpPr>
            <a:spLocks/>
          </p:cNvSpPr>
          <p:nvPr/>
        </p:nvSpPr>
        <p:spPr bwMode="auto">
          <a:xfrm>
            <a:off x="6538913" y="5030788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>
            <a:off x="3679825" y="3030538"/>
            <a:ext cx="3975100" cy="2235200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Line 34"/>
          <p:cNvSpPr>
            <a:spLocks noChangeShapeType="1"/>
          </p:cNvSpPr>
          <p:nvPr/>
        </p:nvSpPr>
        <p:spPr bwMode="auto">
          <a:xfrm>
            <a:off x="3194050" y="2984500"/>
            <a:ext cx="890588" cy="2281238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Oval 33"/>
          <p:cNvSpPr>
            <a:spLocks/>
          </p:cNvSpPr>
          <p:nvPr/>
        </p:nvSpPr>
        <p:spPr bwMode="auto">
          <a:xfrm>
            <a:off x="7558088" y="5149850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33"/>
          <p:cNvSpPr>
            <a:spLocks/>
          </p:cNvSpPr>
          <p:nvPr/>
        </p:nvSpPr>
        <p:spPr bwMode="auto">
          <a:xfrm>
            <a:off x="3856038" y="5149850"/>
            <a:ext cx="355600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41161" y="211882"/>
            <a:ext cx="8778875" cy="584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Introduction to Pilot-Abstraction (2)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230879" y="1021007"/>
            <a:ext cx="8229600" cy="4978400"/>
          </a:xfrm>
        </p:spPr>
        <p:txBody>
          <a:bodyPr/>
          <a:lstStyle/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GB" dirty="0">
                <a:solidFill>
                  <a:srgbClr val="A6A6A6"/>
                </a:solidFill>
                <a:latin typeface="Arial" charset="0"/>
                <a:ea typeface="ＭＳ Ｐゴシック" charset="0"/>
              </a:rPr>
              <a:t>A system that generalizes a placeholder job to provide multi-level scheduling to allow application-level control over the system scheduler via a scheduling overlay</a:t>
            </a:r>
          </a:p>
          <a:p>
            <a:pPr lvl="1"/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i="1" dirty="0">
                <a:latin typeface="Arial" charset="0"/>
                <a:ea typeface="ＭＳ Ｐゴシック" charset="0"/>
              </a:rPr>
              <a:t>.. defined as an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abstraction </a:t>
            </a:r>
            <a:r>
              <a:rPr lang="en-US" altLang="ja-JP" i="1" dirty="0">
                <a:latin typeface="Arial" charset="0"/>
                <a:ea typeface="ＭＳ Ｐゴシック" charset="0"/>
              </a:rPr>
              <a:t>that generalizes the reoccurring concept of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utilizing a placeholder job</a:t>
            </a:r>
            <a:r>
              <a:rPr lang="en-US" altLang="ja-JP" i="1" dirty="0">
                <a:latin typeface="Arial" charset="0"/>
                <a:ea typeface="ＭＳ Ｐゴシック" charset="0"/>
              </a:rPr>
              <a:t> as a container for a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set of compute tasks</a:t>
            </a:r>
            <a:r>
              <a:rPr lang="en-US" altLang="ja-JP" i="1" dirty="0">
                <a:latin typeface="Arial" charset="0"/>
                <a:ea typeface="ＭＳ Ｐゴシック" charset="0"/>
              </a:rPr>
              <a:t>; an instance of that placeholder job is referred to as Pilot-Job or pilot.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</a:t>
            </a:r>
            <a:endParaRPr lang="en-GB" altLang="ja-JP" dirty="0">
              <a:latin typeface="Arial" charset="0"/>
              <a:ea typeface="ＭＳ Ｐゴシック" charset="0"/>
            </a:endParaRPr>
          </a:p>
          <a:p>
            <a:endParaRPr lang="en-US" sz="1800" dirty="0">
              <a:solidFill>
                <a:srgbClr val="D7112E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Advantages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of Pilot-Abstractions: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Perfect Pilot: Decouples workload from resource management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Flexible Resource Management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Enables the fine-grained (</a:t>
            </a:r>
            <a:r>
              <a:rPr lang="en-US" sz="1800" dirty="0" err="1">
                <a:latin typeface="Arial" charset="0"/>
                <a:ea typeface="ＭＳ Ｐゴシック" charset="0"/>
              </a:rPr>
              <a:t>ie</a:t>
            </a:r>
            <a:r>
              <a:rPr lang="en-US" sz="1800" dirty="0">
                <a:latin typeface="Arial" charset="0"/>
                <a:ea typeface="ＭＳ Ｐゴシック" charset="0"/>
              </a:rPr>
              <a:t>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slicing and dicing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) of resources 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Tighter temporal control and other advantages of application-level Scheduling (avoid limitations of system-level only scheduling)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Move control, extensibility and flexibility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upwards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</a:endParaRP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Build higher-level capabilities without explicit resource management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62975" y="6408738"/>
            <a:ext cx="395288" cy="3603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CE452C2-2925-2448-8B56-013A21FA46AD}" type="slidenum">
              <a:rPr lang="en-US" sz="1400">
                <a:solidFill>
                  <a:srgbClr val="5F5F5F"/>
                </a:solidFill>
              </a:rPr>
              <a:pPr eaLnBrk="1" hangingPunct="1"/>
              <a:t>11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9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Landscape of Pilot-Job Systems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254886" y="1134180"/>
            <a:ext cx="8585200" cy="4533900"/>
          </a:xfrm>
        </p:spPr>
        <p:txBody>
          <a:bodyPr/>
          <a:lstStyle/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There are many PJS offerings, often semantically distinct </a:t>
            </a:r>
          </a:p>
          <a:p>
            <a:pPr lvl="1"/>
            <a:r>
              <a:rPr lang="en-US" dirty="0" err="1">
                <a:latin typeface="Arial" charset="0"/>
                <a:ea typeface="ＭＳ Ｐゴシック" charset="0"/>
              </a:rPr>
              <a:t>PanDA</a:t>
            </a:r>
            <a:r>
              <a:rPr lang="en-US" dirty="0">
                <a:latin typeface="Arial" charset="0"/>
                <a:ea typeface="ＭＳ Ｐゴシック" charset="0"/>
              </a:rPr>
              <a:t>, DIANE, DIRAC, Condor Glide-In, SWIFT, </a:t>
            </a:r>
            <a:r>
              <a:rPr lang="en-US" dirty="0" err="1">
                <a:latin typeface="Arial" charset="0"/>
                <a:ea typeface="ＭＳ Ｐゴシック" charset="0"/>
              </a:rPr>
              <a:t>ToPoS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  <a:r>
              <a:rPr lang="en-US" dirty="0" err="1">
                <a:latin typeface="Arial" charset="0"/>
                <a:ea typeface="ＭＳ Ｐゴシック" charset="0"/>
              </a:rPr>
              <a:t>Falkon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err="1">
                <a:latin typeface="Arial" charset="0"/>
                <a:ea typeface="ＭＳ Ｐゴシック" charset="0"/>
              </a:rPr>
              <a:t>BigJob</a:t>
            </a:r>
            <a:r>
              <a:rPr lang="en-US" dirty="0">
                <a:latin typeface="Arial" charset="0"/>
                <a:ea typeface="ＭＳ Ｐゴシック" charset="0"/>
              </a:rPr>
              <a:t>…</a:t>
            </a:r>
          </a:p>
          <a:p>
            <a:pPr lvl="2"/>
            <a:r>
              <a:rPr lang="en-US" sz="1800" i="1" dirty="0">
                <a:latin typeface="Arial" charset="0"/>
                <a:ea typeface="ＭＳ Ｐゴシック" charset="0"/>
              </a:rPr>
              <a:t>Why do you think there has been a proliferation of PJs?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Conceptual &amp; practical barriers to extensibility (&amp; interoperability)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landscape of PJS reflects, in addition to PJS specifics, the broader eco-system of distributed middleware &amp; infrastructure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Software Engineering issues, interfaces, standardization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Difference in the execution models of the PJ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We know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what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pilot-jobs do, but the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how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remains less clear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map tasks to pilot-jobs? How to choose/map optimal resource?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slice and dice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 resources? </a:t>
            </a:r>
          </a:p>
          <a:p>
            <a:pPr lvl="2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remains a dependent variable, not a primary variable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Introduce the concept of Pilot-data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5ACA464-85D3-8E4B-AB7F-3E701E57B677}" type="slidenum">
              <a:rPr lang="en-US" sz="1400">
                <a:solidFill>
                  <a:srgbClr val="5F5F5F"/>
                </a:solidFill>
              </a:rPr>
              <a:pPr eaLnBrk="1" hangingPunct="1"/>
              <a:t>12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3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Architecture</a:t>
            </a:r>
          </a:p>
        </p:txBody>
      </p:sp>
      <p:pic>
        <p:nvPicPr>
          <p:cNvPr id="23554" name="Picture 2" descr="big_job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447800"/>
            <a:ext cx="6586538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931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P* Model: Elements, Characteristics and API</a:t>
            </a:r>
          </a:p>
        </p:txBody>
      </p:sp>
      <p:sp>
        <p:nvSpPr>
          <p:cNvPr id="22530" name="Content Placeholder 2"/>
          <p:cNvSpPr txBox="1">
            <a:spLocks/>
          </p:cNvSpPr>
          <p:nvPr/>
        </p:nvSpPr>
        <p:spPr bwMode="auto">
          <a:xfrm>
            <a:off x="169863" y="12065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Elements: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Pilot-Compute (PC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Pilot-Data (PD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Compute Unit (CU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Data Unit (DU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Scheduling Unit (SU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Pilot-Manager (PM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 smtClean="0"/>
              <a:t>Characteristics: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Coordination.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Communication.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Scheduling.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/>
              <a:t>Pilot-</a:t>
            </a:r>
            <a:r>
              <a:rPr lang="en-US" sz="2000" dirty="0" smtClean="0"/>
              <a:t>API.</a:t>
            </a:r>
            <a:endParaRPr lang="en-US" sz="2000" dirty="0"/>
          </a:p>
        </p:txBody>
      </p:sp>
      <p:pic>
        <p:nvPicPr>
          <p:cNvPr id="22531" name="Picture 3" descr="pstar_model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079500"/>
            <a:ext cx="4319587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706438" y="5754688"/>
            <a:ext cx="76787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/>
              <a:t>“P*: A Model of Pilot-Abstractions”, </a:t>
            </a:r>
            <a:r>
              <a:rPr lang="en-US" sz="1400" i="1"/>
              <a:t>8th IEEE International Conference on e-Science 2012</a:t>
            </a:r>
            <a:r>
              <a:rPr lang="en-US" sz="140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9116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Coarse-Grained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 BigJob Performance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374371" y="1096022"/>
            <a:ext cx="8229600" cy="4876800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zero-payload tasks that BJ can dispatch per second: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Distributed: O(1)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Locally: &gt; O(10)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Pilots (Pilot-Agents) that can be marshaled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Typical number of tasks per Pilot-Agent: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tasks concurrently managed = Number of Pilot-Agents x tasks per each agent 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O(100) x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(Obviously) The above depends upon data per task: 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	</a:t>
            </a:r>
            <a:r>
              <a:rPr lang="en-US" sz="2000" dirty="0" err="1">
                <a:latin typeface="Arial" charset="0"/>
                <a:ea typeface="ＭＳ Ｐゴシック" charset="0"/>
              </a:rPr>
              <a:t>BigJob</a:t>
            </a:r>
            <a:r>
              <a:rPr lang="en-US" sz="2000" dirty="0">
                <a:latin typeface="Arial" charset="0"/>
                <a:ea typeface="ＭＳ Ｐゴシック" charset="0"/>
              </a:rPr>
              <a:t> has been used over O(1)--O(10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9</a:t>
            </a:r>
            <a:r>
              <a:rPr lang="en-US" sz="2000" dirty="0">
                <a:latin typeface="Arial" charset="0"/>
                <a:ea typeface="ＭＳ Ｐゴシック" charset="0"/>
              </a:rPr>
              <a:t>) bytes/task, for tasks of duration O(1) second to 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5</a:t>
            </a:r>
            <a:r>
              <a:rPr lang="en-US" sz="2000" dirty="0">
                <a:latin typeface="Arial" charset="0"/>
                <a:ea typeface="ＭＳ Ｐゴシック" charset="0"/>
              </a:rPr>
              <a:t>) seconds</a:t>
            </a:r>
          </a:p>
          <a:p>
            <a:pPr lvl="1"/>
            <a:endParaRPr lang="en-US" sz="2000" dirty="0">
              <a:latin typeface="Arial" charset="0"/>
              <a:ea typeface="ＭＳ Ｐゴシック" charset="0"/>
            </a:endParaRPr>
          </a:p>
          <a:p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9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4"/>
          <p:cNvSpPr>
            <a:spLocks noGrp="1"/>
          </p:cNvSpPr>
          <p:nvPr>
            <p:ph type="title"/>
          </p:nvPr>
        </p:nvSpPr>
        <p:spPr>
          <a:xfrm>
            <a:off x="508000" y="965200"/>
            <a:ext cx="8229600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(Partial) Usage on XSEDE Machines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67586" name="Content Placeholder 3" descr="bigjob-usage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pic>
        <p:nvPicPr>
          <p:cNvPr id="67587" name="Content Placeholder 6" descr="ExTENCI_XSEDE_Usage-2013-03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sp>
        <p:nvSpPr>
          <p:cNvPr id="67588" name="TextBox 4"/>
          <p:cNvSpPr txBox="1">
            <a:spLocks noChangeArrowheads="1"/>
          </p:cNvSpPr>
          <p:nvPr/>
        </p:nvSpPr>
        <p:spPr bwMode="auto">
          <a:xfrm>
            <a:off x="1562100" y="5956300"/>
            <a:ext cx="673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&gt; 10M SUs/year (and increasing) on XSEDE machines</a:t>
            </a:r>
          </a:p>
        </p:txBody>
      </p:sp>
    </p:spTree>
    <p:extLst>
      <p:ext uri="{BB962C8B-B14F-4D97-AF65-F5344CB8AC3E}">
        <p14:creationId xmlns:p14="http://schemas.microsoft.com/office/powerpoint/2010/main" val="257082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250032" y="1446610"/>
            <a:ext cx="8643938" cy="2277070"/>
          </a:xfrm>
          <a:ln/>
        </p:spPr>
        <p:txBody>
          <a:bodyPr/>
          <a:lstStyle/>
          <a:p>
            <a:r>
              <a:rPr lang="en-US"/>
              <a:t>saga-python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032" y="3705820"/>
            <a:ext cx="8643938" cy="1339453"/>
          </a:xfrm>
          <a:ln/>
        </p:spPr>
        <p:txBody>
          <a:bodyPr/>
          <a:lstStyle/>
          <a:p>
            <a:r>
              <a:rPr lang="en-US"/>
              <a:t>A Light-Weight Access Layer for </a:t>
            </a:r>
            <a:br>
              <a:rPr lang="en-US"/>
            </a:br>
            <a:r>
              <a:rPr lang="en-US"/>
              <a:t>Distributed Computing Infrastructure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61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SAGA: Interoperability Layer for 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187450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SAGA – Simple API for Distributed (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Grid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) Applications: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level standardized (Open Grid Forum GFD.90) API.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is a broad term: 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one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application is another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tool (building block)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. </a:t>
            </a:r>
          </a:p>
          <a:p>
            <a:pPr>
              <a:spcBef>
                <a:spcPts val="1200"/>
              </a:spcBef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Native Python implementation of Open Grid Forum GFD.90.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Allows access to different middleware / services through a unified interface 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Provides access via different backend plug-ins (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adaptors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).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SAGA-Python provides both a common API, but also unified semantics across heterogeneous middleware: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Transparent Remote operations (SSH / GSISSH tunneling).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Asynchronous operations.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Callbacks.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Error Handling.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SAGA Schematic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522413"/>
            <a:ext cx="6061075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874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324858" y="136525"/>
            <a:ext cx="8703256" cy="80803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“Many Simulations”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Pathway to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Extreme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1457722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Problems in computational science </a:t>
            </a: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naturally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amenable to “many simulations” model of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computing: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free energy calculations, enhanced sampling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problems.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multi-physics simulations are also multi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components.</a:t>
            </a:r>
          </a:p>
          <a:p>
            <a:endParaRPr lang="en-US" sz="2000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ingle </a:t>
            </a:r>
            <a:r>
              <a:rPr lang="ja-JP" altLang="en-US" sz="2000" dirty="0"/>
              <a:t>“</a:t>
            </a:r>
            <a:r>
              <a:rPr lang="en-US" altLang="ja-JP" sz="2000" dirty="0"/>
              <a:t>application</a:t>
            </a:r>
            <a:r>
              <a:rPr lang="ja-JP" altLang="en-US" sz="2000" dirty="0"/>
              <a:t>”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might </a:t>
            </a:r>
            <a:r>
              <a:rPr lang="en-US" altLang="ja-JP" sz="2000" dirty="0"/>
              <a:t>be  broken into many smaller simulations</a:t>
            </a:r>
          </a:p>
          <a:p>
            <a:endParaRPr lang="en-US" sz="200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443395" y="3178733"/>
            <a:ext cx="4139821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/>
              <a:t>This is not </a:t>
            </a:r>
            <a:r>
              <a:rPr lang="en-US" sz="2000" i="1" dirty="0"/>
              <a:t>just</a:t>
            </a:r>
            <a:r>
              <a:rPr lang="en-US" sz="2000" dirty="0"/>
              <a:t> HTC or HPC, but </a:t>
            </a:r>
            <a:r>
              <a:rPr lang="en-US" sz="2000" dirty="0" smtClean="0"/>
              <a:t>complex application objectives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Isn’t about just peak </a:t>
            </a:r>
            <a:r>
              <a:rPr lang="en-US" sz="2000" dirty="0" err="1" smtClean="0"/>
              <a:t>perf</a:t>
            </a:r>
            <a:r>
              <a:rPr lang="en-US" sz="2000" dirty="0" smtClean="0"/>
              <a:t>, nor maximal throughput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Given access to X cores/nodes – slice/dice or distribute as needed 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5597525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endParaRPr lang="en-US" sz="1800" dirty="0">
              <a:solidFill>
                <a:srgbClr val="5F5F5F"/>
              </a:solidFill>
            </a:endParaRPr>
          </a:p>
        </p:txBody>
      </p:sp>
      <p:pic>
        <p:nvPicPr>
          <p:cNvPr id="11" name="Content Placeholder 6" descr="hpc-htc-scal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9" r="-4259"/>
          <a:stretch>
            <a:fillRect/>
          </a:stretch>
        </p:blipFill>
        <p:spPr bwMode="auto">
          <a:xfrm>
            <a:off x="4406136" y="3299572"/>
            <a:ext cx="4635944" cy="25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Unified Semantics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saga-python provides not only a common API, but also unified semantics across heterogeneous middleware:</a:t>
            </a:r>
          </a:p>
          <a:p>
            <a:pPr marL="482136" lvl="1"/>
            <a:r>
              <a:rPr lang="en-US"/>
              <a:t>Transparent Remote operations (SSH / GSISSH tunneling)</a:t>
            </a:r>
          </a:p>
          <a:p>
            <a:pPr marL="482136" lvl="1"/>
            <a:r>
              <a:rPr lang="en-US"/>
              <a:t>Asynchronous operations</a:t>
            </a:r>
          </a:p>
          <a:p>
            <a:pPr marL="482136" lvl="1"/>
            <a:r>
              <a:rPr lang="en-US"/>
              <a:t>Callbacks</a:t>
            </a:r>
          </a:p>
          <a:p>
            <a:pPr marL="482136" lvl="1"/>
            <a:r>
              <a:rPr lang="en-US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4086357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Supported Middleware and Services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031" y="2241351"/>
            <a:ext cx="8643938" cy="4491633"/>
          </a:xfrm>
          <a:ln/>
        </p:spPr>
        <p:txBody>
          <a:bodyPr/>
          <a:lstStyle/>
          <a:p>
            <a:r>
              <a:rPr lang="en-US"/>
              <a:t>Job Submission Systems</a:t>
            </a:r>
          </a:p>
          <a:p>
            <a:pPr marL="482186" lvl="1"/>
            <a:r>
              <a:rPr lang="en-US"/>
              <a:t>SSH, GSISSH, Condor, Condor-G, PBS(-Pro), TORQUE, SGE, SLURM</a:t>
            </a:r>
          </a:p>
          <a:p>
            <a:r>
              <a:rPr lang="en-US"/>
              <a:t>File / Data Management</a:t>
            </a:r>
          </a:p>
          <a:p>
            <a:pPr marL="482186" lvl="1"/>
            <a:r>
              <a:rPr lang="en-US"/>
              <a:t>SFTP, GSIFTP, HTTP, HTTPS, (iRODS under development) </a:t>
            </a:r>
          </a:p>
          <a:p>
            <a:r>
              <a:rPr lang="en-US"/>
              <a:t> Resource Management / Clouds</a:t>
            </a:r>
          </a:p>
          <a:p>
            <a:pPr marL="482186" lvl="1"/>
            <a:r>
              <a:rPr lang="en-US"/>
              <a:t>Amazon EC2 (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libcloud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-based)</a:t>
            </a:r>
          </a:p>
        </p:txBody>
      </p:sp>
    </p:spTree>
    <p:extLst>
      <p:ext uri="{BB962C8B-B14F-4D97-AF65-F5344CB8AC3E}">
        <p14:creationId xmlns:p14="http://schemas.microsoft.com/office/powerpoint/2010/main" val="8385030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669727" y="312539"/>
            <a:ext cx="7803431" cy="1518047"/>
          </a:xfrm>
        </p:spPr>
        <p:txBody>
          <a:bodyPr/>
          <a:lstStyle/>
          <a:p>
            <a:r>
              <a:rPr lang="en-US" sz="4200"/>
              <a:t>SAGA-Python: Status Quo</a:t>
            </a:r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9727" y="1835051"/>
            <a:ext cx="7803431" cy="4419079"/>
          </a:xfrm>
        </p:spPr>
        <p:txBody>
          <a:bodyPr anchor="t"/>
          <a:lstStyle/>
          <a:p>
            <a:pPr marL="312528" indent="-312528">
              <a:buSzPct val="75000"/>
              <a:buFontTx/>
              <a:buChar char="•"/>
            </a:pPr>
            <a:r>
              <a:rPr lang="en-US"/>
              <a:t>Stable Release: 0.9.15</a:t>
            </a:r>
          </a:p>
          <a:p>
            <a:pPr marL="625056" lvl="1" indent="-312528">
              <a:buSzPct val="75000"/>
              <a:buFontTx/>
              <a:buChar char="•"/>
            </a:pPr>
            <a:r>
              <a:rPr lang="en-US"/>
              <a:t>Improved file-transfer capabilities via SFTP/SCP</a:t>
            </a:r>
          </a:p>
          <a:p>
            <a:pPr marL="625056" lvl="1" indent="-312528">
              <a:buSzPct val="75000"/>
              <a:buFontTx/>
              <a:buChar char="•"/>
            </a:pPr>
            <a:r>
              <a:rPr lang="en-US"/>
              <a:t>Two new adaptors</a:t>
            </a:r>
          </a:p>
          <a:p>
            <a:pPr marL="937584" lvl="2" indent="-312528">
              <a:buSzPct val="75000"/>
              <a:buFontTx/>
              <a:buChar char="•"/>
            </a:pPr>
            <a:r>
              <a:rPr lang="en-US"/>
              <a:t>Platform LSF (successfully tested on XSEDE)</a:t>
            </a:r>
          </a:p>
          <a:p>
            <a:pPr marL="937584" lvl="2" indent="-312528">
              <a:buSzPct val="75000"/>
              <a:buFontTx/>
              <a:buChar char="•"/>
            </a:pPr>
            <a:r>
              <a:rPr lang="en-US"/>
              <a:t>IBM LoadLeveler (currently being tested) </a:t>
            </a:r>
          </a:p>
        </p:txBody>
      </p:sp>
    </p:spTree>
    <p:extLst>
      <p:ext uri="{BB962C8B-B14F-4D97-AF65-F5344CB8AC3E}">
        <p14:creationId xmlns:p14="http://schemas.microsoft.com/office/powerpoint/2010/main" val="35507365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669727" y="312539"/>
            <a:ext cx="7803431" cy="1518047"/>
          </a:xfrm>
        </p:spPr>
        <p:txBody>
          <a:bodyPr/>
          <a:lstStyle/>
          <a:p>
            <a:r>
              <a:rPr lang="en-US" sz="4200" dirty="0"/>
              <a:t>SAGA-Python: Community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3794" y="1720899"/>
            <a:ext cx="7803431" cy="3320120"/>
          </a:xfrm>
        </p:spPr>
        <p:txBody>
          <a:bodyPr anchor="t"/>
          <a:lstStyle/>
          <a:p>
            <a:pPr marL="281275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dirty="0"/>
              <a:t>New SAGA-Python users include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/>
              <a:t>KIST (Korea Institute of Technology)</a:t>
            </a:r>
            <a:r>
              <a:rPr lang="en-US" sz="2200" dirty="0"/>
              <a:t> - contributed </a:t>
            </a:r>
            <a:r>
              <a:rPr lang="en-US" sz="2200" dirty="0" err="1"/>
              <a:t>LoadLeveler</a:t>
            </a:r>
            <a:r>
              <a:rPr lang="en-US" sz="2200" dirty="0"/>
              <a:t> adaptor; SAGA-based web portal for a National Supercomputing Service Platform (</a:t>
            </a:r>
            <a:r>
              <a:rPr lang="en-US" sz="2200" dirty="0" err="1"/>
              <a:t>Hangi</a:t>
            </a:r>
            <a:r>
              <a:rPr lang="en-US" sz="2200" dirty="0"/>
              <a:t> Kim)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/>
              <a:t>Imperial College London</a:t>
            </a:r>
            <a:r>
              <a:rPr lang="en-US" sz="2200" dirty="0"/>
              <a:t> - SAGA-based </a:t>
            </a:r>
            <a:r>
              <a:rPr lang="en-US" sz="2200" dirty="0" err="1"/>
              <a:t>LibHPC</a:t>
            </a:r>
            <a:r>
              <a:rPr lang="en-US" sz="2200" dirty="0"/>
              <a:t> (Jeremy Cohen)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 err="1"/>
              <a:t>Universitat</a:t>
            </a:r>
            <a:r>
              <a:rPr lang="en-US" sz="2200" i="1" dirty="0"/>
              <a:t> </a:t>
            </a:r>
            <a:r>
              <a:rPr lang="en-US" sz="2200" i="1" dirty="0" err="1"/>
              <a:t>Pompeu</a:t>
            </a:r>
            <a:r>
              <a:rPr lang="en-US" sz="2200" i="1" dirty="0"/>
              <a:t> </a:t>
            </a:r>
            <a:r>
              <a:rPr lang="en-US" sz="2200" i="1" dirty="0" err="1"/>
              <a:t>Fabra</a:t>
            </a:r>
            <a:r>
              <a:rPr lang="en-US" sz="2200" dirty="0"/>
              <a:t> (Barcelona) - contributed to SGE adaptor; SAGA-based genomic workflow engine (Christian Perez-Llamas</a:t>
            </a:r>
            <a:r>
              <a:rPr lang="en-US" sz="2200" dirty="0" smtClean="0"/>
              <a:t>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 smtClean="0"/>
              <a:t>Brookhaven National Labs – PANDA Pilot Job System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353908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022696"/>
            <a:ext cx="8694574" cy="4876382"/>
          </a:xfrm>
        </p:spPr>
        <p:txBody>
          <a:bodyPr/>
          <a:lstStyle/>
          <a:p>
            <a:r>
              <a:rPr lang="en-US" sz="1800" dirty="0" smtClean="0"/>
              <a:t>Next </a:t>
            </a:r>
            <a:r>
              <a:rPr lang="en-US" sz="1800" dirty="0"/>
              <a:t>generation </a:t>
            </a:r>
            <a:r>
              <a:rPr lang="en-US" sz="1800" dirty="0" err="1" smtClean="0"/>
              <a:t>BigJob</a:t>
            </a:r>
            <a:r>
              <a:rPr lang="en-US" sz="1800" dirty="0" smtClean="0"/>
              <a:t>: Lightweight</a:t>
            </a:r>
            <a:r>
              <a:rPr lang="en-US" sz="1800" dirty="0"/>
              <a:t>, portable, fast, scalable pilot </a:t>
            </a:r>
            <a:r>
              <a:rPr lang="en-US" sz="1800" dirty="0" smtClean="0"/>
              <a:t>framework</a:t>
            </a:r>
            <a:endParaRPr lang="en-US" sz="1800" dirty="0"/>
          </a:p>
          <a:p>
            <a:r>
              <a:rPr lang="en-US" sz="1800" dirty="0"/>
              <a:t>Focuses on enabling CS research </a:t>
            </a:r>
          </a:p>
          <a:p>
            <a:pPr lvl="1"/>
            <a:r>
              <a:rPr lang="en-US" dirty="0" smtClean="0"/>
              <a:t>But might just be able to support some “production” users</a:t>
            </a:r>
          </a:p>
          <a:p>
            <a:pPr lvl="1"/>
            <a:r>
              <a:rPr lang="en-US" dirty="0" smtClean="0"/>
              <a:t>Focuses </a:t>
            </a:r>
            <a:r>
              <a:rPr lang="en-US" dirty="0"/>
              <a:t>on pilot jobs, but will enable research on pilot data</a:t>
            </a:r>
          </a:p>
          <a:p>
            <a:r>
              <a:rPr lang="en-US" sz="1800" dirty="0" smtClean="0"/>
              <a:t>Scalability </a:t>
            </a:r>
            <a:r>
              <a:rPr lang="en-US" sz="1800" dirty="0"/>
              <a:t>(up and out</a:t>
            </a:r>
            <a:r>
              <a:rPr lang="en-US" sz="1800" dirty="0" smtClean="0"/>
              <a:t>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</a:t>
            </a:r>
            <a:r>
              <a:rPr lang="en-US" dirty="0"/>
              <a:t>data model </a:t>
            </a:r>
          </a:p>
          <a:p>
            <a:pPr lvl="1"/>
            <a:r>
              <a:rPr lang="en-US" dirty="0" smtClean="0"/>
              <a:t>Bulk </a:t>
            </a:r>
            <a:r>
              <a:rPr lang="en-US" dirty="0"/>
              <a:t>operations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otifications </a:t>
            </a:r>
            <a:r>
              <a:rPr lang="en-US" dirty="0"/>
              <a:t>/ support for </a:t>
            </a:r>
            <a:r>
              <a:rPr lang="en-US" dirty="0" err="1"/>
              <a:t>async</a:t>
            </a:r>
            <a:r>
              <a:rPr lang="en-US" dirty="0"/>
              <a:t> programming </a:t>
            </a:r>
            <a:endParaRPr lang="en-US" dirty="0" smtClean="0"/>
          </a:p>
          <a:p>
            <a:r>
              <a:rPr lang="en-US" sz="1800" dirty="0" smtClean="0"/>
              <a:t>Supports Research</a:t>
            </a:r>
          </a:p>
          <a:p>
            <a:pPr lvl="1"/>
            <a:r>
              <a:rPr lang="en-US" dirty="0" smtClean="0"/>
              <a:t>Pluggable </a:t>
            </a:r>
            <a:r>
              <a:rPr lang="en-US" dirty="0"/>
              <a:t>schedulers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 </a:t>
            </a:r>
            <a:r>
              <a:rPr lang="en-US" dirty="0"/>
              <a:t>degree of introspection, provenance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and verifiable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284883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Status: </a:t>
            </a:r>
          </a:p>
          <a:p>
            <a:pPr lvl="1"/>
            <a:r>
              <a:rPr lang="en-US" dirty="0" smtClean="0"/>
              <a:t>First beta release soon</a:t>
            </a:r>
          </a:p>
          <a:p>
            <a:pPr lvl="1"/>
            <a:r>
              <a:rPr lang="en-US" dirty="0" smtClean="0"/>
              <a:t>Fit </a:t>
            </a:r>
            <a:r>
              <a:rPr lang="en-US" dirty="0"/>
              <a:t>for research in Q1/2014 </a:t>
            </a:r>
          </a:p>
          <a:p>
            <a:pPr lvl="1"/>
            <a:r>
              <a:rPr lang="en-US" dirty="0" smtClean="0"/>
              <a:t>Already </a:t>
            </a:r>
            <a:r>
              <a:rPr lang="en-US" dirty="0"/>
              <a:t>significantly faster than </a:t>
            </a:r>
            <a:r>
              <a:rPr lang="en-US" dirty="0" err="1"/>
              <a:t>BigJob</a:t>
            </a:r>
            <a:r>
              <a:rPr lang="en-US" dirty="0"/>
              <a:t>, while maintaining </a:t>
            </a:r>
            <a:r>
              <a:rPr lang="en-US" dirty="0" smtClean="0"/>
              <a:t>portability</a:t>
            </a:r>
          </a:p>
          <a:p>
            <a:r>
              <a:rPr lang="en-US" dirty="0" smtClean="0"/>
              <a:t>Current Users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Mostly </a:t>
            </a:r>
            <a:r>
              <a:rPr lang="en-US" dirty="0"/>
              <a:t>in-</a:t>
            </a:r>
            <a:r>
              <a:rPr lang="en-US" dirty="0" smtClean="0"/>
              <a:t>group, e.g. </a:t>
            </a:r>
            <a:r>
              <a:rPr lang="en-US" dirty="0"/>
              <a:t>AIMES, Tiered Resource </a:t>
            </a:r>
            <a:r>
              <a:rPr lang="en-US" dirty="0" err="1"/>
              <a:t>OverlaY</a:t>
            </a:r>
            <a:r>
              <a:rPr lang="en-US" dirty="0"/>
              <a:t> (TROY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CS Researchers, e.g., CI, modeling </a:t>
            </a:r>
            <a:r>
              <a:rPr lang="en-US" dirty="0"/>
              <a:t>and federation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esearch </a:t>
            </a:r>
            <a:r>
              <a:rPr lang="en-US" dirty="0"/>
              <a:t>on </a:t>
            </a:r>
            <a:r>
              <a:rPr lang="en-US" dirty="0" smtClean="0"/>
              <a:t>Multi</a:t>
            </a:r>
            <a:r>
              <a:rPr lang="en-US" dirty="0"/>
              <a:t>-level scheduling, a</a:t>
            </a:r>
            <a:r>
              <a:rPr lang="en-US" dirty="0" smtClean="0"/>
              <a:t>ffinities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3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References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195263" y="1214172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/saga-python/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err="1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BigJob</a:t>
            </a: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: An implementation of P*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BigJob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SAGA-Project: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http://saga-project.org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SAGA-Pilot: 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TROY: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 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71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2339975" y="115888"/>
            <a:ext cx="6664325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>
              <a:buSzPct val="100000"/>
            </a:pP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Bigger, Better </a:t>
            </a:r>
            <a:r>
              <a:rPr lang="en-GB" sz="4000" b="1" dirty="0" err="1" smtClean="0">
                <a:solidFill>
                  <a:srgbClr val="00114D"/>
                </a:solidFill>
                <a:latin typeface="Arial" charset="0"/>
              </a:rPr>
              <a:t>BigJob</a:t>
            </a: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 – </a:t>
            </a:r>
            <a:r>
              <a:rPr lang="en-GB" sz="4000" b="1" dirty="0" err="1" smtClean="0">
                <a:solidFill>
                  <a:srgbClr val="00114D"/>
                </a:solidFill>
                <a:latin typeface="Arial" charset="0"/>
              </a:rPr>
              <a:t>PilotJob</a:t>
            </a: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 frameworks for large scale simulations</a:t>
            </a:r>
            <a:r>
              <a:rPr lang="lv-LV" sz="2000" b="1" dirty="0" smtClean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2000" b="1" dirty="0" smtClean="0">
                <a:solidFill>
                  <a:srgbClr val="00114D"/>
                </a:solidFill>
                <a:latin typeface="Arial" charset="0"/>
              </a:rPr>
            </a:br>
            <a:endParaRPr lang="lv-LV" sz="2000" b="1" dirty="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479675" y="4724400"/>
            <a:ext cx="666432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>
              <a:buSzPct val="100000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Supervisor: Neil Chue Hong (EPCC)</a:t>
            </a:r>
            <a:r>
              <a:rPr lang="lv-LV" sz="2000" b="1" smtClean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2000" b="1" smtClean="0">
                <a:solidFill>
                  <a:srgbClr val="00114D"/>
                </a:solidFill>
                <a:latin typeface="Arial" charset="0"/>
              </a:rPr>
            </a:br>
            <a:r>
              <a:rPr lang="en-US" sz="2000" smtClean="0">
                <a:solidFill>
                  <a:srgbClr val="00114D"/>
                </a:solidFill>
                <a:latin typeface="Arial" charset="0"/>
              </a:rPr>
              <a:t>Collaborator: Shantenu Jha (Rutgers University)</a:t>
            </a:r>
          </a:p>
        </p:txBody>
      </p:sp>
    </p:spTree>
    <p:extLst>
      <p:ext uri="{BB962C8B-B14F-4D97-AF65-F5344CB8AC3E}">
        <p14:creationId xmlns:p14="http://schemas.microsoft.com/office/powerpoint/2010/main" val="13528942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152400" y="76200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How? Conventional Approach</a:t>
            </a: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CEF5EA9C-DB0D-6C40-A13A-DEAB59D3D3C5}" type="slidenum">
              <a:rPr lang="en-GB" sz="1400" smtClean="0">
                <a:solidFill>
                  <a:srgbClr val="FFFFFF"/>
                </a:solidFill>
                <a:latin typeface="Arial" charset="0"/>
              </a:rPr>
              <a:pPr algn="r" defTabSz="449263" eaLnBrk="0" hangingPunct="0">
                <a:buSzPct val="100000"/>
              </a:pPr>
              <a:t>28</a:t>
            </a:fld>
            <a:endParaRPr lang="en-GB" sz="140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250825" y="765175"/>
            <a:ext cx="8640763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endParaRPr lang="lv-LV" sz="16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403225" y="917575"/>
            <a:ext cx="8640763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482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Using MD application (NAMD, AMBER, Gromacs, LAPPMS ,etc. ) to run simulation with N replicas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MD applications typically are very complex – hybrid parallelization strategies,  ad-hoc scripting languages for simulation setup, written using specialized parallel programming languages (Charm++), etc.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Complexity of MD applications translates to a steep learning curve for the users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Simulation setup typically is quite rigid: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easily introduce new algorithms for exchanges?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easily specify dependencies between multiple-simulations?    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HPC perspective: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simulation scale to 100, 1000, 10000 replicas?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Are we utilizing available resources efficiently?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go beyond one HPC machine?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How can I manage obtained data? </a:t>
            </a:r>
          </a:p>
        </p:txBody>
      </p:sp>
    </p:spTree>
    <p:extLst>
      <p:ext uri="{BB962C8B-B14F-4D97-AF65-F5344CB8AC3E}">
        <p14:creationId xmlns:p14="http://schemas.microsoft.com/office/powerpoint/2010/main" val="29956254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152400" y="76200"/>
            <a:ext cx="701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Replica Exchange 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3995738" y="692150"/>
            <a:ext cx="5148262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Replica Exchange Markov chain Monte Carlo (MCMC)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N replicas of the original system to model phenomenon of interest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Exchanged are state parameters – temperature, energies and other, depending on RE scheme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Lower temperature systems are enabled to sample representative set of phase space - improved phase space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More efficient than single temperature simulations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endParaRPr lang="en-US" sz="16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47888" y="6524625"/>
            <a:ext cx="4922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2-D representation of phase space</a:t>
            </a:r>
            <a:r>
              <a:rPr lang="lv-LV" sz="140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[4]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E913FD00-7DE8-9143-8094-67B33001EDB1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29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150"/>
            <a:ext cx="3573463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23850" y="4149725"/>
            <a:ext cx="8640763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Good sampling is enabled by </a:t>
            </a:r>
            <a:r>
              <a:rPr lang="en-US" sz="1600" i="1" smtClean="0">
                <a:solidFill>
                  <a:srgbClr val="00114D"/>
                </a:solidFill>
                <a:latin typeface="Arial" charset="0"/>
              </a:rPr>
              <a:t>crosswalks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– events which are defined by the replicas with low starting temperature, first reaching the upper temperature range and then returning to a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lower temperature range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Various variations of the method – Temperature Exchange, Umbrella Sampling, Hamiltonian, etc.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Efficient use of distributed-memory HPC machines (HECTOR)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endParaRPr lang="en-US" sz="1600" smtClean="0">
              <a:solidFill>
                <a:srgbClr val="00114D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329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7408" y="206569"/>
            <a:ext cx="8696325" cy="3070225"/>
            <a:chOff x="258763" y="222250"/>
            <a:chExt cx="8696325" cy="3070225"/>
          </a:xfrm>
        </p:grpSpPr>
        <p:sp>
          <p:nvSpPr>
            <p:cNvPr id="15361" name="TextBox 20"/>
            <p:cNvSpPr txBox="1">
              <a:spLocks noChangeArrowheads="1"/>
            </p:cNvSpPr>
            <p:nvPr/>
          </p:nvSpPr>
          <p:spPr bwMode="auto">
            <a:xfrm>
              <a:off x="258763" y="222250"/>
              <a:ext cx="8696325" cy="3070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87841" y="704943"/>
              <a:ext cx="2895600" cy="1383270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40241" y="857343"/>
              <a:ext cx="2895600" cy="13832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2" descr="http://radical.rutgers.edu/tmp/2012/07/header_0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/>
            </a:blip>
            <a:srcRect t="6612" r="77171" b="8570"/>
            <a:stretch/>
          </p:blipFill>
          <p:spPr bwMode="auto">
            <a:xfrm>
              <a:off x="5266141" y="273142"/>
              <a:ext cx="1943656" cy="18923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/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3995738" y="1162050"/>
              <a:ext cx="1435100" cy="5969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68" name="Rectangle 16"/>
            <p:cNvSpPr>
              <a:spLocks noChangeArrowheads="1"/>
            </p:cNvSpPr>
            <p:nvPr/>
          </p:nvSpPr>
          <p:spPr bwMode="auto">
            <a:xfrm>
              <a:off x="558800" y="2401888"/>
              <a:ext cx="8226425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Scalable Online Comparative Genomics of </a:t>
              </a:r>
              <a:r>
                <a:rPr lang="en-US" dirty="0" err="1" smtClean="0">
                  <a:solidFill>
                    <a:srgbClr val="000000"/>
                  </a:solidFill>
                </a:rPr>
                <a:t>Mononucleosomes</a:t>
              </a:r>
              <a:r>
                <a:rPr lang="en-US" dirty="0" smtClean="0">
                  <a:solidFill>
                    <a:srgbClr val="000000"/>
                  </a:solidFill>
                </a:rPr>
                <a:t>.</a:t>
              </a:r>
              <a:endParaRPr lang="en-US" dirty="0">
                <a:solidFill>
                  <a:srgbClr val="000000"/>
                </a:solidFill>
              </a:endParaRP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Scalable Online Comparative Genomics of </a:t>
              </a:r>
              <a:r>
                <a:rPr lang="en-US" altLang="ja-JP" sz="1400" dirty="0" err="1"/>
                <a:t>Mononucleosomes</a:t>
              </a:r>
              <a:r>
                <a:rPr lang="en-US" altLang="ja-JP" sz="1400" dirty="0"/>
                <a:t>: A </a:t>
              </a:r>
              <a:r>
                <a:rPr lang="en-US" altLang="ja-JP" sz="1400" dirty="0" err="1"/>
                <a:t>BigJob</a:t>
              </a:r>
              <a:r>
                <a:rPr lang="en-US" sz="1400" dirty="0"/>
                <a:t>”</a:t>
              </a:r>
              <a:r>
                <a:rPr lang="en-US" altLang="ja-JP" sz="1400" dirty="0"/>
                <a:t> 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5541" y="3544692"/>
            <a:ext cx="8696325" cy="3071812"/>
            <a:chOff x="266897" y="3529013"/>
            <a:chExt cx="8696325" cy="3071812"/>
          </a:xfrm>
        </p:grpSpPr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266897" y="3529013"/>
              <a:ext cx="8696325" cy="306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21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3" y="3581400"/>
              <a:ext cx="7489825" cy="217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36575" y="5713413"/>
              <a:ext cx="8269288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Asynchronous Replica-Exchange: Advanced Algorithms for enhanced sampling.</a:t>
              </a: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A Framework for Flexible and Scalable Replica-Exchange on Production Distributed CI</a:t>
              </a:r>
              <a:r>
                <a:rPr lang="en-US" sz="1400" dirty="0"/>
                <a:t>”</a:t>
              </a:r>
              <a:r>
                <a:rPr lang="en-US" altLang="ja-JP" sz="1400" dirty="0"/>
                <a:t>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Synchronous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eplica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E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xchange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23850" y="4005263"/>
            <a:ext cx="8820150" cy="374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Conventional way to run RE simulations - Pairs of replicas are predetermined and number of replicas participating in exchanges is fixed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Coordination in periodic in predefined intervals;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exchange probability is determined using</a:t>
            </a: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Metropolis-Hastings scheme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Number of possible exchange partners is limited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Probability of crosswalks is minimal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Performance may be limited due to load imbalance on heterogeneous systems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403350" y="6524625"/>
            <a:ext cx="66246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Schematic representation of exchanges of temperatures in RE simulation  </a:t>
            </a: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[5]</a:t>
            </a:r>
          </a:p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59603C59-C5E6-C944-A046-8F5C54ABCB17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30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692150"/>
            <a:ext cx="76200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656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As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ynchronous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eplica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E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xchange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95288" y="3789363"/>
            <a:ext cx="8194675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Dynamic pairing – replicas are paired on the fly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Pairs of replicas are completely random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Number of pairs qualified for exchanges after a simulation cycle is variable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High probability of crosswalks – better phase space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Performance does not suffer due to load imbalance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en-GB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FD2CDFFB-6031-1748-855A-EA26F8FC8325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31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1075"/>
            <a:ext cx="8107362" cy="245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5401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Software Stack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468313" y="549275"/>
            <a:ext cx="8194675" cy="657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SAGA – a Simple API for Grid Applications [6]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Programming interface for application and framework development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Provides an access layer to heterogeneous distributed infrastructures and middle-ware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Four implementations including SAGA-Python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Flexible adaptor architecture – SGE, PBS, Condor, Fork, SLURM 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SAGA BigJob – a PilotJob framework for large-scale simulations [7]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Developed by the RADICAL Group at the Rutgers University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An implementation of P* Model of Pilot Abstractions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SAGA-Python is used as interoperability layer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Runs on Grid, Cloud and HPC systems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 ASyncRE package [8]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	 - Developed at the Rutgers University as a part of the CDI project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	 -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Tool for asynchronous parallel RE simulations with Flexible support for MD engines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      - Amber MD engine –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multi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-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dimensional RE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with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 Umbrella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	 - Impact MD engine -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Binding Energy Distribution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Analysis Method (BEDAM) alchemical binding free energy calculations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SzPct val="100000"/>
            </a:pPr>
            <a:endParaRPr lang="en-GB" sz="20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SzPct val="100000"/>
            </a:pPr>
            <a:endParaRPr lang="en-GB" sz="20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E50CD431-BCBB-0B4C-A332-6D5BCD4CBFA1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32</a:t>
            </a:fld>
            <a:endParaRPr lang="en-GB" sz="140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811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sz="2800">
                <a:solidFill>
                  <a:srgbClr val="00114D"/>
                </a:solidFill>
                <a:latin typeface="Arial" charset="0"/>
              </a:rPr>
              <a:t>Software Stack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19250" y="6524625"/>
            <a:ext cx="568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400">
                <a:solidFill>
                  <a:srgbClr val="000000"/>
                </a:solidFill>
                <a:latin typeface="Arial" charset="0"/>
              </a:rPr>
              <a:t>Schema of the system of software layers used for MD simulations</a:t>
            </a:r>
            <a:r>
              <a:rPr lang="en-GB" sz="14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>
              <a:buClrTx/>
              <a:buFontTx/>
              <a:buNone/>
            </a:pPr>
            <a:fld id="{4CE728BD-420B-FD47-8EC3-018D7BAB80A4}" type="slidenum">
              <a:rPr lang="en-GB" sz="1400">
                <a:latin typeface="Arial" charset="0"/>
              </a:rPr>
              <a:pPr algn="r">
                <a:buClrTx/>
                <a:buFontTx/>
                <a:buNone/>
              </a:pPr>
              <a:t>33</a:t>
            </a:fld>
            <a:endParaRPr lang="en-GB" sz="1400">
              <a:latin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12875"/>
            <a:ext cx="845185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208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lv-LV" sz="2800">
                <a:solidFill>
                  <a:srgbClr val="00114D"/>
                </a:solidFill>
                <a:latin typeface="Arial" charset="0"/>
              </a:rPr>
              <a:t>NAMD module</a:t>
            </a:r>
            <a:r>
              <a:rPr lang="en-US" sz="2800">
                <a:solidFill>
                  <a:srgbClr val="00114D"/>
                </a:solidFill>
                <a:latin typeface="Arial" charset="0"/>
              </a:rPr>
              <a:t> for ASyncRE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284663" y="765175"/>
            <a:ext cx="4859337" cy="680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Uses NAMD as MD engine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Implementation of asynchronous RE with Temperature Exchange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Implementation of asynchronous RE with Umbrella Sampling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For both schemes exchange probabilities can be determined using Metropolis-Hastings and Gibbs sampling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Exchange of simulation output parameters through files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Tradeoff between hardcoding functionality in module and using available functions of NAMD Tcl scripts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No dedicated i/o module for NAMD </a:t>
            </a: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147888" y="6524625"/>
            <a:ext cx="4922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GB" sz="1400">
                <a:solidFill>
                  <a:srgbClr val="000000"/>
                </a:solidFill>
                <a:latin typeface="Arial" charset="0"/>
              </a:rPr>
              <a:t>UML class inheritance diagram for ASyncRE NAMD module 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>
              <a:buClrTx/>
              <a:buFontTx/>
              <a:buNone/>
            </a:pPr>
            <a:fld id="{FFB818D4-5AC1-4042-8C79-AF41B4AB0F5F}" type="slidenum">
              <a:rPr lang="en-GB" sz="1400">
                <a:latin typeface="Arial" charset="0"/>
              </a:rPr>
              <a:pPr algn="r">
                <a:buClrTx/>
                <a:buFontTx/>
                <a:buNone/>
              </a:pPr>
              <a:t>34</a:t>
            </a:fld>
            <a:endParaRPr lang="en-GB" sz="1400">
              <a:latin typeface="Arial" charset="0"/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836613"/>
            <a:ext cx="4094162" cy="548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2268538" y="6629400"/>
            <a:ext cx="492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35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2"/>
          <p:cNvSpPr>
            <a:spLocks noGrp="1"/>
          </p:cNvSpPr>
          <p:nvPr>
            <p:ph idx="1"/>
          </p:nvPr>
        </p:nvSpPr>
        <p:spPr>
          <a:xfrm>
            <a:off x="193268" y="1067305"/>
            <a:ext cx="6197600" cy="5156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Typical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Run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210 Simulations (5 x 21 x 2)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2400 Cores on </a:t>
            </a:r>
            <a:r>
              <a:rPr lang="en-US" dirty="0" err="1">
                <a:latin typeface="Arial" charset="0"/>
                <a:ea typeface="ＭＳ Ｐゴシック" charset="0"/>
              </a:rPr>
              <a:t>Lonestar</a:t>
            </a:r>
            <a:r>
              <a:rPr lang="en-US" dirty="0">
                <a:latin typeface="Arial" charset="0"/>
                <a:ea typeface="ＭＳ Ｐゴシック" charset="0"/>
              </a:rPr>
              <a:t> for ~21 </a:t>
            </a:r>
            <a:r>
              <a:rPr lang="en-US" dirty="0" err="1">
                <a:latin typeface="Arial" charset="0"/>
                <a:ea typeface="ＭＳ Ｐゴシック" charset="0"/>
              </a:rPr>
              <a:t>hrs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~50,000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~750 GB of output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Total: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10+ Runs (</a:t>
            </a:r>
            <a:r>
              <a:rPr lang="en-US" b="1" dirty="0">
                <a:solidFill>
                  <a:srgbClr val="800000"/>
                </a:solidFill>
                <a:latin typeface="Arial" charset="0"/>
                <a:ea typeface="ＭＳ Ｐゴシック" charset="0"/>
              </a:rPr>
              <a:t>2100</a:t>
            </a:r>
            <a:r>
              <a:rPr lang="en-US" dirty="0">
                <a:latin typeface="Arial" charset="0"/>
                <a:ea typeface="ＭＳ Ｐゴシック" charset="0"/>
              </a:rPr>
              <a:t> simulations)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4 Restarts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~500,000+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~7.5 TB of output</a:t>
            </a: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Setting the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/>
          <a:stretch>
            <a:fillRect/>
          </a:stretch>
        </p:blipFill>
        <p:spPr bwMode="auto">
          <a:xfrm>
            <a:off x="4460875" y="1536700"/>
            <a:ext cx="23209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76"/>
          <a:stretch>
            <a:fillRect/>
          </a:stretch>
        </p:blipFill>
        <p:spPr bwMode="auto">
          <a:xfrm>
            <a:off x="7500938" y="1403350"/>
            <a:ext cx="1477962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7366000" y="4940300"/>
            <a:ext cx="1689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57347" rIns="90000" bIns="4500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00"/>
                </a:solidFill>
              </a:rPr>
              <a:t>Felsenfeld&amp;Groudine, </a:t>
            </a:r>
          </a:p>
          <a:p>
            <a:pPr eaLnBrk="1" hangingPunct="1"/>
            <a:r>
              <a:rPr lang="en-US" sz="1400">
                <a:solidFill>
                  <a:srgbClr val="000000"/>
                </a:solidFill>
              </a:rPr>
              <a:t>Nature Jan 2003</a:t>
            </a:r>
          </a:p>
        </p:txBody>
      </p:sp>
      <p:sp>
        <p:nvSpPr>
          <p:cNvPr id="33798" name="Freeform 6"/>
          <p:cNvSpPr>
            <a:spLocks noChangeArrowheads="1"/>
          </p:cNvSpPr>
          <p:nvPr/>
        </p:nvSpPr>
        <p:spPr bwMode="auto">
          <a:xfrm>
            <a:off x="7283450" y="1801813"/>
            <a:ext cx="250825" cy="3041650"/>
          </a:xfrm>
          <a:custGeom>
            <a:avLst/>
            <a:gdLst>
              <a:gd name="T0" fmla="*/ 2147483647 w 1351"/>
              <a:gd name="T1" fmla="*/ 2147483647 h 12831"/>
              <a:gd name="T2" fmla="*/ 2147483647 w 1351"/>
              <a:gd name="T3" fmla="*/ 2147483647 h 12831"/>
              <a:gd name="T4" fmla="*/ 2147483647 w 1351"/>
              <a:gd name="T5" fmla="*/ 2147483647 h 12831"/>
              <a:gd name="T6" fmla="*/ 2147483647 w 1351"/>
              <a:gd name="T7" fmla="*/ 2147483647 h 12831"/>
              <a:gd name="T8" fmla="*/ 0 w 1351"/>
              <a:gd name="T9" fmla="*/ 2147483647 h 12831"/>
              <a:gd name="T10" fmla="*/ 0 w 1351"/>
              <a:gd name="T11" fmla="*/ 2147483647 h 12831"/>
              <a:gd name="T12" fmla="*/ 2147483647 w 1351"/>
              <a:gd name="T13" fmla="*/ 2147483647 h 12831"/>
              <a:gd name="T14" fmla="*/ 2147483647 w 1351"/>
              <a:gd name="T15" fmla="*/ 2147483647 h 12831"/>
              <a:gd name="T16" fmla="*/ 2147483647 w 1351"/>
              <a:gd name="T17" fmla="*/ 2147483647 h 12831"/>
              <a:gd name="T18" fmla="*/ 2147483647 w 1351"/>
              <a:gd name="T19" fmla="*/ 2147483647 h 12831"/>
              <a:gd name="T20" fmla="*/ 0 w 1351"/>
              <a:gd name="T21" fmla="*/ 2147483647 h 12831"/>
              <a:gd name="T22" fmla="*/ 0 w 1351"/>
              <a:gd name="T23" fmla="*/ 2147483647 h 12831"/>
              <a:gd name="T24" fmla="*/ 2147483647 w 1351"/>
              <a:gd name="T25" fmla="*/ 2147483647 h 12831"/>
              <a:gd name="T26" fmla="*/ 2147483647 w 1351"/>
              <a:gd name="T27" fmla="*/ 2147483647 h 12831"/>
              <a:gd name="T28" fmla="*/ 2147483647 w 1351"/>
              <a:gd name="T29" fmla="*/ 2147483647 h 12831"/>
              <a:gd name="T30" fmla="*/ 2147483647 w 1351"/>
              <a:gd name="T31" fmla="*/ 2147483647 h 12831"/>
              <a:gd name="T32" fmla="*/ 2147483647 w 1351"/>
              <a:gd name="T33" fmla="*/ 2147483647 h 12831"/>
              <a:gd name="T34" fmla="*/ 2147483647 w 1351"/>
              <a:gd name="T35" fmla="*/ 2147483647 h 12831"/>
              <a:gd name="T36" fmla="*/ 2147483647 w 1351"/>
              <a:gd name="T37" fmla="*/ 2147483647 h 12831"/>
              <a:gd name="T38" fmla="*/ 2147483647 w 1351"/>
              <a:gd name="T39" fmla="*/ 2147483647 h 12831"/>
              <a:gd name="T40" fmla="*/ 2147483647 w 1351"/>
              <a:gd name="T41" fmla="*/ 2147483647 h 12831"/>
              <a:gd name="T42" fmla="*/ 2147483647 w 1351"/>
              <a:gd name="T43" fmla="*/ 0 h 12831"/>
              <a:gd name="T44" fmla="*/ 2147483647 w 1351"/>
              <a:gd name="T45" fmla="*/ 2147483647 h 12831"/>
              <a:gd name="T46" fmla="*/ 2147483647 w 1351"/>
              <a:gd name="T47" fmla="*/ 2147483647 h 12831"/>
              <a:gd name="T48" fmla="*/ 2147483647 w 1351"/>
              <a:gd name="T49" fmla="*/ 2147483647 h 12831"/>
              <a:gd name="T50" fmla="*/ 2147483647 w 1351"/>
              <a:gd name="T51" fmla="*/ 2147483647 h 12831"/>
              <a:gd name="T52" fmla="*/ 2147483647 w 1351"/>
              <a:gd name="T53" fmla="*/ 0 h 12831"/>
              <a:gd name="T54" fmla="*/ 2147483647 w 1351"/>
              <a:gd name="T55" fmla="*/ 0 h 12831"/>
              <a:gd name="T56" fmla="*/ 2147483647 w 1351"/>
              <a:gd name="T57" fmla="*/ 2147483647 h 12831"/>
              <a:gd name="T58" fmla="*/ 2147483647 w 1351"/>
              <a:gd name="T59" fmla="*/ 2147483647 h 12831"/>
              <a:gd name="T60" fmla="*/ 2147483647 w 1351"/>
              <a:gd name="T61" fmla="*/ 2147483647 h 12831"/>
              <a:gd name="T62" fmla="*/ 2147483647 w 1351"/>
              <a:gd name="T63" fmla="*/ 2147483647 h 12831"/>
              <a:gd name="T64" fmla="*/ 2147483647 w 1351"/>
              <a:gd name="T65" fmla="*/ 2147483647 h 1283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351" h="12831">
                <a:moveTo>
                  <a:pt x="815" y="11404"/>
                </a:moveTo>
                <a:lnTo>
                  <a:pt x="815" y="11798"/>
                </a:lnTo>
                <a:lnTo>
                  <a:pt x="416" y="11798"/>
                </a:lnTo>
                <a:lnTo>
                  <a:pt x="416" y="10824"/>
                </a:lnTo>
                <a:lnTo>
                  <a:pt x="0" y="10824"/>
                </a:lnTo>
                <a:lnTo>
                  <a:pt x="0" y="12421"/>
                </a:lnTo>
                <a:lnTo>
                  <a:pt x="815" y="12421"/>
                </a:lnTo>
                <a:lnTo>
                  <a:pt x="815" y="12830"/>
                </a:lnTo>
                <a:lnTo>
                  <a:pt x="1326" y="12108"/>
                </a:lnTo>
                <a:lnTo>
                  <a:pt x="815" y="11404"/>
                </a:lnTo>
                <a:close/>
                <a:moveTo>
                  <a:pt x="0" y="10824"/>
                </a:moveTo>
                <a:lnTo>
                  <a:pt x="0" y="10824"/>
                </a:lnTo>
                <a:close/>
                <a:moveTo>
                  <a:pt x="1326" y="12830"/>
                </a:moveTo>
                <a:lnTo>
                  <a:pt x="1326" y="12830"/>
                </a:lnTo>
                <a:close/>
                <a:moveTo>
                  <a:pt x="839" y="1209"/>
                </a:moveTo>
                <a:lnTo>
                  <a:pt x="839" y="874"/>
                </a:lnTo>
                <a:lnTo>
                  <a:pt x="440" y="874"/>
                </a:lnTo>
                <a:lnTo>
                  <a:pt x="440" y="1700"/>
                </a:lnTo>
                <a:lnTo>
                  <a:pt x="24" y="1700"/>
                </a:lnTo>
                <a:lnTo>
                  <a:pt x="24" y="347"/>
                </a:lnTo>
                <a:lnTo>
                  <a:pt x="839" y="347"/>
                </a:lnTo>
                <a:lnTo>
                  <a:pt x="839" y="0"/>
                </a:lnTo>
                <a:lnTo>
                  <a:pt x="1349" y="612"/>
                </a:lnTo>
                <a:lnTo>
                  <a:pt x="839" y="1209"/>
                </a:lnTo>
                <a:close/>
                <a:moveTo>
                  <a:pt x="24" y="1700"/>
                </a:moveTo>
                <a:lnTo>
                  <a:pt x="24" y="1700"/>
                </a:lnTo>
                <a:close/>
                <a:moveTo>
                  <a:pt x="1350" y="0"/>
                </a:moveTo>
                <a:lnTo>
                  <a:pt x="1350" y="0"/>
                </a:lnTo>
                <a:close/>
                <a:moveTo>
                  <a:pt x="13" y="10807"/>
                </a:moveTo>
                <a:lnTo>
                  <a:pt x="13" y="1699"/>
                </a:lnTo>
                <a:lnTo>
                  <a:pt x="467" y="1699"/>
                </a:lnTo>
                <a:lnTo>
                  <a:pt x="467" y="10807"/>
                </a:lnTo>
                <a:lnTo>
                  <a:pt x="13" y="10807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AutoShape 7"/>
          <p:cNvSpPr>
            <a:spLocks noChangeArrowheads="1"/>
          </p:cNvSpPr>
          <p:nvPr/>
        </p:nvSpPr>
        <p:spPr bwMode="auto">
          <a:xfrm rot="780000">
            <a:off x="5735638" y="3821113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3600" y="4698962"/>
            <a:ext cx="2895600" cy="13832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6000" y="4851362"/>
            <a:ext cx="2895600" cy="1383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Straight Arrow Connector 19"/>
          <p:cNvCxnSpPr/>
          <p:nvPr/>
        </p:nvCxnSpPr>
        <p:spPr>
          <a:xfrm>
            <a:off x="4038600" y="5867400"/>
            <a:ext cx="1651000" cy="12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6" cstate="print">
            <a:extLst/>
          </a:blip>
          <a:srcRect t="6612" r="77171" b="8570"/>
          <a:stretch/>
        </p:blipFill>
        <p:spPr bwMode="auto">
          <a:xfrm>
            <a:off x="5854700" y="50038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33804" name="AutoShape 7"/>
          <p:cNvSpPr>
            <a:spLocks noChangeArrowheads="1"/>
          </p:cNvSpPr>
          <p:nvPr/>
        </p:nvSpPr>
        <p:spPr bwMode="auto">
          <a:xfrm rot="-7816330">
            <a:off x="5375276" y="4405312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8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570913" cy="808038"/>
          </a:xfrm>
        </p:spPr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From Many Simulations to Complex Applications 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2174875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Starting from uncoupled heterogeneous </a:t>
            </a:r>
            <a:r>
              <a:rPr lang="en-US" sz="2000" dirty="0" smtClean="0">
                <a:solidFill>
                  <a:schemeClr val="tx1"/>
                </a:solidFill>
              </a:rPr>
              <a:t>simulations, </a:t>
            </a:r>
            <a:r>
              <a:rPr lang="en-US" sz="2000" dirty="0">
                <a:solidFill>
                  <a:schemeClr val="tx1"/>
                </a:solidFill>
              </a:rPr>
              <a:t>varying levels of coordination and dependency can be gradually added and “tuned</a:t>
            </a:r>
            <a:r>
              <a:rPr lang="en-US" sz="20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altLang="ja-JP" sz="2000" dirty="0"/>
              <a:t>Homogeneous/Heterogeneous</a:t>
            </a:r>
          </a:p>
          <a:p>
            <a:pPr lvl="2">
              <a:buFontTx/>
              <a:buChar char="–"/>
            </a:pPr>
            <a:r>
              <a:rPr lang="en-US" altLang="ja-JP" sz="2000" dirty="0"/>
              <a:t>Complexity of simulation-resources mapping </a:t>
            </a:r>
          </a:p>
          <a:p>
            <a:pPr lvl="1"/>
            <a:r>
              <a:rPr lang="en-US" sz="2000" dirty="0"/>
              <a:t>Coupling between simulations </a:t>
            </a:r>
          </a:p>
          <a:p>
            <a:pPr lvl="2">
              <a:buFontTx/>
              <a:buChar char="–"/>
            </a:pPr>
            <a:r>
              <a:rPr lang="en-US" sz="2000" dirty="0"/>
              <a:t>Different coordination mechanism</a:t>
            </a:r>
          </a:p>
          <a:p>
            <a:pPr lvl="1"/>
            <a:r>
              <a:rPr lang="en-US" sz="2000" dirty="0" smtClean="0"/>
              <a:t>Dependencies</a:t>
            </a:r>
            <a:endParaRPr lang="en-US" sz="2000" dirty="0"/>
          </a:p>
          <a:p>
            <a:pPr lvl="2">
              <a:buFontTx/>
              <a:buChar char="–"/>
            </a:pPr>
            <a:r>
              <a:rPr lang="en-US" sz="2000" dirty="0"/>
              <a:t>Constraints, scheduling, data transfer</a:t>
            </a:r>
          </a:p>
          <a:p>
            <a:pPr marL="342900" lvl="1" indent="-342900">
              <a:buFontTx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629397" y="4162425"/>
            <a:ext cx="7646258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14400" lvl="2" indent="0">
              <a:spcBef>
                <a:spcPct val="20000"/>
              </a:spcBef>
            </a:pPr>
            <a:endParaRPr lang="en-US" sz="2000" dirty="0" smtClean="0"/>
          </a:p>
          <a:p>
            <a:pPr marL="3429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Depending upon the above properties, the importance </a:t>
            </a:r>
            <a:r>
              <a:rPr lang="en-US" sz="2000" dirty="0" smtClean="0"/>
              <a:t>and feasibility of </a:t>
            </a:r>
            <a:r>
              <a:rPr lang="en-US" sz="2000" dirty="0"/>
              <a:t>distribution </a:t>
            </a:r>
            <a:r>
              <a:rPr lang="en-US" sz="2000" dirty="0" smtClean="0"/>
              <a:t>varies</a:t>
            </a:r>
            <a:endParaRPr lang="en-US" sz="2000" dirty="0"/>
          </a:p>
          <a:p>
            <a:pPr>
              <a:spcBef>
                <a:spcPct val="20000"/>
              </a:spcBef>
              <a:buFontTx/>
              <a:buChar char="–"/>
            </a:pPr>
            <a:endParaRPr lang="en-US" sz="20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7377200" y="201732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05650" y="3471476"/>
            <a:ext cx="952500" cy="952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8110625" y="273487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19" name="Content Placeholder 2"/>
          <p:cNvSpPr txBox="1">
            <a:spLocks/>
          </p:cNvSpPr>
          <p:nvPr/>
        </p:nvSpPr>
        <p:spPr bwMode="auto">
          <a:xfrm>
            <a:off x="7404188" y="2169726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D</a:t>
            </a:r>
          </a:p>
        </p:txBody>
      </p:sp>
      <p:sp>
        <p:nvSpPr>
          <p:cNvPr id="13320" name="Content Placeholder 2"/>
          <p:cNvSpPr txBox="1">
            <a:spLocks/>
          </p:cNvSpPr>
          <p:nvPr/>
        </p:nvSpPr>
        <p:spPr bwMode="auto">
          <a:xfrm>
            <a:off x="8367800" y="3485764"/>
            <a:ext cx="40163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C</a:t>
            </a:r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4115859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1953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Distributed Extreme Scale Computing?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662" y="984593"/>
            <a:ext cx="8694574" cy="4876382"/>
          </a:xfrm>
        </p:spPr>
        <p:txBody>
          <a:bodyPr/>
          <a:lstStyle/>
          <a:p>
            <a:r>
              <a:rPr lang="en-US" dirty="0" smtClean="0"/>
              <a:t>Support new science and new usage modes</a:t>
            </a:r>
          </a:p>
          <a:p>
            <a:pPr lvl="1"/>
            <a:r>
              <a:rPr lang="en-US" sz="2000" dirty="0"/>
              <a:t>Different modes of </a:t>
            </a:r>
            <a:r>
              <a:rPr lang="en-US" sz="2000" dirty="0" smtClean="0"/>
              <a:t>extreme-scale computing</a:t>
            </a:r>
          </a:p>
          <a:p>
            <a:pPr lvl="2"/>
            <a:r>
              <a:rPr lang="en-US" sz="2000" dirty="0" smtClean="0"/>
              <a:t>Coupling X-flops </a:t>
            </a:r>
            <a:r>
              <a:rPr lang="en-US" sz="2000" dirty="0"/>
              <a:t>of computing with </a:t>
            </a:r>
            <a:r>
              <a:rPr lang="en-US" sz="2000" dirty="0" smtClean="0"/>
              <a:t>X-bytes </a:t>
            </a:r>
            <a:r>
              <a:rPr lang="en-US" sz="2000" dirty="0"/>
              <a:t>of </a:t>
            </a:r>
            <a:r>
              <a:rPr lang="en-US" sz="2000" dirty="0" smtClean="0"/>
              <a:t>data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 smtClean="0"/>
              <a:t>L</a:t>
            </a:r>
            <a:r>
              <a:rPr lang="en" sz="2000" dirty="0" smtClean="0"/>
              <a:t>arge</a:t>
            </a:r>
            <a:r>
              <a:rPr lang="en" sz="2000" dirty="0"/>
              <a:t>-scale simulations</a:t>
            </a:r>
            <a:r>
              <a:rPr lang="en-US" sz="2000" dirty="0"/>
              <a:t> integrated with distributed </a:t>
            </a:r>
            <a:r>
              <a:rPr lang="en" sz="2000" dirty="0"/>
              <a:t>big-data </a:t>
            </a:r>
            <a:r>
              <a:rPr lang="en-US" sz="2000" dirty="0"/>
              <a:t>analysis (ATLAS, HEP)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/>
              <a:t>R</a:t>
            </a:r>
            <a:r>
              <a:rPr lang="en" sz="2000" dirty="0"/>
              <a:t>eal-time computing</a:t>
            </a:r>
            <a:r>
              <a:rPr lang="en-US" sz="2000" dirty="0"/>
              <a:t> coupled with distributed data from </a:t>
            </a:r>
            <a:r>
              <a:rPr lang="en" sz="2000" dirty="0"/>
              <a:t> scientific experiments </a:t>
            </a:r>
            <a:r>
              <a:rPr lang="en-US" sz="2000" dirty="0"/>
              <a:t>(LSST, SKA</a:t>
            </a:r>
            <a:r>
              <a:rPr lang="en-US" sz="2000" dirty="0" smtClean="0"/>
              <a:t>)</a:t>
            </a:r>
          </a:p>
          <a:p>
            <a:r>
              <a:rPr lang="en-US" dirty="0"/>
              <a:t>Support the “long tail of science”</a:t>
            </a:r>
            <a:endParaRPr lang="en-US" sz="1600" dirty="0"/>
          </a:p>
          <a:p>
            <a:endParaRPr lang="en-US" dirty="0" smtClean="0"/>
          </a:p>
          <a:p>
            <a:r>
              <a:rPr lang="en-US" dirty="0" smtClean="0"/>
              <a:t>New execution modes for efficient and effective utilization of  collective set of  resources</a:t>
            </a:r>
          </a:p>
          <a:p>
            <a:pPr lvl="1"/>
            <a:r>
              <a:rPr lang="en-US" sz="2000" dirty="0" smtClean="0"/>
              <a:t>Offload workloads </a:t>
            </a:r>
            <a:r>
              <a:rPr lang="en-US" sz="2000" dirty="0"/>
              <a:t>from</a:t>
            </a:r>
            <a:r>
              <a:rPr lang="en" sz="2000" dirty="0"/>
              <a:t> leadership </a:t>
            </a:r>
            <a:r>
              <a:rPr lang="en-US" sz="2000" dirty="0" smtClean="0"/>
              <a:t>to </a:t>
            </a:r>
            <a:r>
              <a:rPr lang="en" sz="2000" dirty="0" smtClean="0"/>
              <a:t>less </a:t>
            </a:r>
            <a:r>
              <a:rPr lang="en" sz="2000" dirty="0"/>
              <a:t>powerful </a:t>
            </a:r>
            <a:r>
              <a:rPr lang="en" sz="2000" dirty="0" smtClean="0"/>
              <a:t>machines</a:t>
            </a:r>
            <a:endParaRPr lang="en-US" sz="2000" dirty="0" smtClean="0"/>
          </a:p>
          <a:p>
            <a:pPr lvl="1"/>
            <a:r>
              <a:rPr lang="en-US" sz="2000" dirty="0" err="1" smtClean="0"/>
              <a:t>Onload</a:t>
            </a:r>
            <a:r>
              <a:rPr lang="en-US" sz="2000" dirty="0" smtClean="0"/>
              <a:t> workloads from distributed systems onto leadership</a:t>
            </a:r>
          </a:p>
          <a:p>
            <a:pPr lvl="2"/>
            <a:r>
              <a:rPr lang="en-US" sz="2000" dirty="0" smtClean="0"/>
              <a:t>Strategically and synergistically, not competitively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37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Pore Man’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s View of the TeraGrid/XSEDE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7410" name="Content Placeholder 3" descr="jctc_cov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" r="2077" b="11041"/>
          <a:stretch>
            <a:fillRect/>
          </a:stretch>
        </p:blipFill>
        <p:spPr>
          <a:xfrm>
            <a:off x="3082925" y="1146175"/>
            <a:ext cx="5824538" cy="3422650"/>
          </a:xfrm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228600" y="5022850"/>
            <a:ext cx="85820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000" b="1">
                <a:solidFill>
                  <a:srgbClr val="000000"/>
                </a:solidFill>
              </a:rPr>
              <a:t>2005-09</a:t>
            </a:r>
            <a:r>
              <a:rPr lang="en-US" sz="2000">
                <a:solidFill>
                  <a:srgbClr val="000000"/>
                </a:solidFill>
              </a:rPr>
              <a:t>: Tried running many simulations on many supercomputers. Did not work (well)!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Why? What has changed?</a:t>
            </a:r>
          </a:p>
        </p:txBody>
      </p:sp>
      <p:pic>
        <p:nvPicPr>
          <p:cNvPr id="17412" name="Content Placeholder 4" descr="nsfnews-hemolys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495" r="66"/>
          <a:stretch>
            <a:fillRect/>
          </a:stretch>
        </p:blipFill>
        <p:spPr bwMode="auto">
          <a:xfrm>
            <a:off x="211138" y="1111250"/>
            <a:ext cx="2770187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1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2784475"/>
            <a:ext cx="24257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319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-US" dirty="0" smtClean="0"/>
              <a:t>Extreme Scale </a:t>
            </a:r>
            <a:r>
              <a:rPr lang="en" dirty="0" smtClean="0"/>
              <a:t>Distributed </a:t>
            </a:r>
            <a:r>
              <a:rPr lang="en" dirty="0"/>
              <a:t>Computing </a:t>
            </a:r>
            <a:r>
              <a:rPr lang="en-US" dirty="0" smtClean="0"/>
              <a:t>in </a:t>
            </a:r>
            <a:r>
              <a:rPr lang="en" dirty="0" smtClean="0"/>
              <a:t>2013</a:t>
            </a:r>
            <a:endParaRPr lang="en" dirty="0"/>
          </a:p>
        </p:txBody>
      </p:sp>
      <p:sp>
        <p:nvSpPr>
          <p:cNvPr id="30" name="Shape 30"/>
          <p:cNvSpPr txBox="1">
            <a:spLocks noGrp="1"/>
          </p:cNvSpPr>
          <p:nvPr>
            <p:ph idx="1"/>
          </p:nvPr>
        </p:nvSpPr>
        <p:spPr>
          <a:xfrm>
            <a:off x="304799" y="982133"/>
            <a:ext cx="8574609" cy="49319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First generation of DC characterized by “gluing it” together</a:t>
            </a:r>
          </a:p>
          <a:p>
            <a:pPr marL="750888" lvl="2" indent="-342900">
              <a:lnSpc>
                <a:spcPct val="9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Many </a:t>
            </a:r>
            <a:r>
              <a:rPr lang="en-US" sz="2000" dirty="0">
                <a:latin typeface="Arial" charset="0"/>
                <a:ea typeface="ＭＳ Ｐゴシック" charset="0"/>
              </a:rPr>
              <a:t>local solutions, lack of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end</a:t>
            </a:r>
            <a:r>
              <a:rPr lang="en-US" sz="2000" dirty="0">
                <a:latin typeface="Arial" charset="0"/>
                <a:ea typeface="ＭＳ Ｐゴシック" charset="0"/>
              </a:rPr>
              <a:t>-to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-end solutions</a:t>
            </a:r>
          </a:p>
          <a:p>
            <a:pPr marL="407988" lvl="2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Inability to reason about </a:t>
            </a:r>
            <a:r>
              <a:rPr lang="en-US" dirty="0" err="1">
                <a:latin typeface="Arial" charset="0"/>
                <a:ea typeface="ＭＳ Ｐゴシック" charset="0"/>
              </a:rPr>
              <a:t>spatio</a:t>
            </a:r>
            <a:r>
              <a:rPr lang="en-US" dirty="0">
                <a:latin typeface="Arial" charset="0"/>
                <a:ea typeface="ＭＳ Ｐゴシック" charset="0"/>
              </a:rPr>
              <a:t>-temporal execution properties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Given a </a:t>
            </a:r>
            <a:r>
              <a:rPr lang="en-US" sz="2000" i="1" dirty="0">
                <a:latin typeface="Arial" charset="0"/>
                <a:ea typeface="ＭＳ Ｐゴシック" charset="0"/>
              </a:rPr>
              <a:t>general</a:t>
            </a:r>
            <a:r>
              <a:rPr lang="en-US" sz="2000" dirty="0">
                <a:latin typeface="Arial" charset="0"/>
                <a:ea typeface="ＭＳ Ｐゴシック" charset="0"/>
              </a:rPr>
              <a:t> workload there is an inability to estimate how long a workload will take? And where (and why) it will execute? 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Complete absence of analytical models of applications, infrastructure </a:t>
            </a:r>
          </a:p>
          <a:p>
            <a:pPr lvl="2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And we do not know how wrong our estimates would be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  <a:p>
            <a:pPr marL="0" indent="-455612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</a:rPr>
              <a:t>We </a:t>
            </a:r>
            <a:r>
              <a:rPr lang="en-US" dirty="0">
                <a:latin typeface="Arial" charset="0"/>
                <a:ea typeface="ＭＳ Ｐゴシック" charset="0"/>
              </a:rPr>
              <a:t>are still learning how to architect large-scale </a:t>
            </a:r>
            <a:r>
              <a:rPr lang="en-US" dirty="0" smtClean="0">
                <a:latin typeface="Arial" charset="0"/>
                <a:ea typeface="ＭＳ Ｐゴシック" charset="0"/>
              </a:rPr>
              <a:t>systems</a:t>
            </a:r>
          </a:p>
          <a:p>
            <a:pPr marL="863600" lvl="2" indent="-455612">
              <a:lnSpc>
                <a:spcPct val="80000"/>
              </a:lnSpc>
              <a:buFont typeface="Lucida Grande"/>
              <a:buChar char="－"/>
            </a:pPr>
            <a:r>
              <a:rPr lang="en-US" sz="2000" dirty="0" smtClean="0"/>
              <a:t>Scaling </a:t>
            </a:r>
            <a:r>
              <a:rPr lang="en-US" sz="2000" dirty="0"/>
              <a:t>remains difficult for </a:t>
            </a:r>
            <a:r>
              <a:rPr lang="en-US" sz="2000" i="1" dirty="0"/>
              <a:t>individual</a:t>
            </a:r>
            <a:r>
              <a:rPr lang="en-US" sz="2000" dirty="0"/>
              <a:t> scientists </a:t>
            </a:r>
            <a:endParaRPr lang="en-US" sz="2000" dirty="0" smtClean="0"/>
          </a:p>
          <a:p>
            <a:pPr marL="1373187" lvl="3" indent="-455612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&lt; 1% can </a:t>
            </a:r>
            <a:r>
              <a:rPr lang="en-US" sz="2000" dirty="0"/>
              <a:t>do O(100) </a:t>
            </a:r>
            <a:r>
              <a:rPr lang="en-US" sz="2000" dirty="0" smtClean="0"/>
              <a:t>tasks of </a:t>
            </a:r>
            <a:r>
              <a:rPr lang="en-US" sz="2000" dirty="0"/>
              <a:t>O(10GB) over O(10) nodes</a:t>
            </a:r>
          </a:p>
          <a:p>
            <a:pPr marL="750888" lvl="2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Macroscopic </a:t>
            </a:r>
            <a:r>
              <a:rPr lang="en-US" sz="2000" dirty="0" err="1">
                <a:latin typeface="Arial" charset="0"/>
                <a:ea typeface="ＭＳ Ｐゴシック" charset="0"/>
              </a:rPr>
              <a:t>vs</a:t>
            </a:r>
            <a:r>
              <a:rPr lang="en-US" sz="2000" dirty="0">
                <a:latin typeface="Arial" charset="0"/>
                <a:ea typeface="ＭＳ Ｐゴシック" charset="0"/>
              </a:rPr>
              <a:t> microscopic theory of distributed systems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1260475" lvl="3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Missing principles and practice of “systems in the large” </a:t>
            </a:r>
          </a:p>
          <a:p>
            <a:pPr marL="917575" lvl="3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5687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2"/>
          <p:cNvSpPr txBox="1">
            <a:spLocks/>
          </p:cNvSpPr>
          <p:nvPr/>
        </p:nvSpPr>
        <p:spPr bwMode="auto">
          <a:xfrm>
            <a:off x="0" y="2171700"/>
            <a:ext cx="8915400" cy="1785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88720" rIns="27432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RADICAL Abstractions, Models and Tools</a:t>
            </a:r>
          </a:p>
        </p:txBody>
      </p:sp>
    </p:spTree>
    <p:extLst>
      <p:ext uri="{BB962C8B-B14F-4D97-AF65-F5344CB8AC3E}">
        <p14:creationId xmlns:p14="http://schemas.microsoft.com/office/powerpoint/2010/main" val="31203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U_Template_Verdana_G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PGothic"/>
      </a:majorFont>
      <a:minorFont>
        <a:latin typeface="Arial"/>
        <a:ea typeface="ＭＳ Ｐゴシック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PGothic"/>
      </a:majorFont>
      <a:minorFont>
        <a:latin typeface="Arial"/>
        <a:ea typeface="ＭＳ Ｐゴシック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PGothic" pitchFamily="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PGothic" pitchFamily="32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17898</TotalTime>
  <Words>3020</Words>
  <Application>Microsoft Macintosh PowerPoint</Application>
  <PresentationFormat>On-screen Show (4:3)</PresentationFormat>
  <Paragraphs>378</Paragraphs>
  <Slides>34</Slides>
  <Notes>19</Notes>
  <HiddenSlides>3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RU_Template_Verdana_G</vt:lpstr>
      <vt:lpstr>Title &amp; Subtitle</vt:lpstr>
      <vt:lpstr>Title &amp; Bullets</vt:lpstr>
      <vt:lpstr>Office Theme</vt:lpstr>
      <vt:lpstr>1_Office Theme</vt:lpstr>
      <vt:lpstr>2_Office Theme</vt:lpstr>
      <vt:lpstr>Bigger, Better Big Jobs: Towards Standards-based Pilot-Job frameworks for large-scale Simulations  </vt:lpstr>
      <vt:lpstr>“Many Simulations” Pathway to Extreme Scale</vt:lpstr>
      <vt:lpstr>PowerPoint Presentation</vt:lpstr>
      <vt:lpstr>Setting the Scale</vt:lpstr>
      <vt:lpstr>From Many Simulations to Complex Applications </vt:lpstr>
      <vt:lpstr>Why Distributed Extreme Scale Computing?</vt:lpstr>
      <vt:lpstr>A Pore Man’s View of the TeraGrid/XSEDE</vt:lpstr>
      <vt:lpstr>Extreme Scale Distributed Computing in 2013</vt:lpstr>
      <vt:lpstr>PowerPoint Presentation</vt:lpstr>
      <vt:lpstr>Pilot Abstractions</vt:lpstr>
      <vt:lpstr>Introduction to Pilot-Abstraction (2)</vt:lpstr>
      <vt:lpstr> Landscape of Pilot-Job Systems </vt:lpstr>
      <vt:lpstr>BigJob: Architecture</vt:lpstr>
      <vt:lpstr>P* Model: Elements, Characteristics and API</vt:lpstr>
      <vt:lpstr>“Coarse-Grained” BigJob Performance</vt:lpstr>
      <vt:lpstr>BigJob: (Partial) Usage on XSEDE Machines  </vt:lpstr>
      <vt:lpstr>saga-python</vt:lpstr>
      <vt:lpstr>SAGA: Interoperability Layer for BigJob</vt:lpstr>
      <vt:lpstr>SAGA Schematic</vt:lpstr>
      <vt:lpstr>Unified Semantics</vt:lpstr>
      <vt:lpstr>Supported Middleware and Services</vt:lpstr>
      <vt:lpstr>SAGA-Python: Status Quo</vt:lpstr>
      <vt:lpstr>SAGA-Python: Community</vt:lpstr>
      <vt:lpstr>SAGA-Pilot</vt:lpstr>
      <vt:lpstr>SAGA-Pilot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eburris</dc:creator>
  <cp:lastModifiedBy>Shantenu Jha</cp:lastModifiedBy>
  <cp:revision>1223</cp:revision>
  <cp:lastPrinted>2013-06-06T09:55:41Z</cp:lastPrinted>
  <dcterms:created xsi:type="dcterms:W3CDTF">2013-07-01T12:47:06Z</dcterms:created>
  <dcterms:modified xsi:type="dcterms:W3CDTF">2013-12-21T03:15:46Z</dcterms:modified>
</cp:coreProperties>
</file>